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2">
  <p:sldMasterIdLst>
    <p:sldMasterId id="2147483648" r:id="rId1"/>
  </p:sldMasterIdLst>
  <p:notesMasterIdLst>
    <p:notesMasterId r:id="rId61"/>
  </p:notesMasterIdLst>
  <p:sldIdLst>
    <p:sldId id="256" r:id="rId2"/>
    <p:sldId id="402" r:id="rId3"/>
    <p:sldId id="399" r:id="rId4"/>
    <p:sldId id="403" r:id="rId5"/>
    <p:sldId id="401" r:id="rId6"/>
    <p:sldId id="400" r:id="rId7"/>
    <p:sldId id="336" r:id="rId8"/>
    <p:sldId id="355" r:id="rId9"/>
    <p:sldId id="356" r:id="rId10"/>
    <p:sldId id="357" r:id="rId11"/>
    <p:sldId id="358" r:id="rId12"/>
    <p:sldId id="359" r:id="rId13"/>
    <p:sldId id="360" r:id="rId14"/>
    <p:sldId id="361" r:id="rId15"/>
    <p:sldId id="362" r:id="rId16"/>
    <p:sldId id="363" r:id="rId17"/>
    <p:sldId id="364" r:id="rId18"/>
    <p:sldId id="365" r:id="rId19"/>
    <p:sldId id="368" r:id="rId20"/>
    <p:sldId id="385" r:id="rId21"/>
    <p:sldId id="369" r:id="rId22"/>
    <p:sldId id="375" r:id="rId23"/>
    <p:sldId id="367" r:id="rId24"/>
    <p:sldId id="370" r:id="rId25"/>
    <p:sldId id="371" r:id="rId26"/>
    <p:sldId id="372" r:id="rId27"/>
    <p:sldId id="373" r:id="rId28"/>
    <p:sldId id="412" r:id="rId29"/>
    <p:sldId id="413" r:id="rId30"/>
    <p:sldId id="374" r:id="rId31"/>
    <p:sldId id="366" r:id="rId32"/>
    <p:sldId id="376" r:id="rId33"/>
    <p:sldId id="377" r:id="rId34"/>
    <p:sldId id="378" r:id="rId35"/>
    <p:sldId id="379" r:id="rId36"/>
    <p:sldId id="380" r:id="rId37"/>
    <p:sldId id="381" r:id="rId38"/>
    <p:sldId id="382" r:id="rId39"/>
    <p:sldId id="383" r:id="rId40"/>
    <p:sldId id="384" r:id="rId41"/>
    <p:sldId id="407" r:id="rId42"/>
    <p:sldId id="398" r:id="rId43"/>
    <p:sldId id="404" r:id="rId44"/>
    <p:sldId id="405" r:id="rId45"/>
    <p:sldId id="410" r:id="rId46"/>
    <p:sldId id="406" r:id="rId47"/>
    <p:sldId id="411" r:id="rId48"/>
    <p:sldId id="395" r:id="rId49"/>
    <p:sldId id="387" r:id="rId50"/>
    <p:sldId id="388" r:id="rId51"/>
    <p:sldId id="390" r:id="rId52"/>
    <p:sldId id="391" r:id="rId53"/>
    <p:sldId id="392" r:id="rId54"/>
    <p:sldId id="393" r:id="rId55"/>
    <p:sldId id="408" r:id="rId56"/>
    <p:sldId id="394" r:id="rId57"/>
    <p:sldId id="397" r:id="rId58"/>
    <p:sldId id="409" r:id="rId59"/>
    <p:sldId id="288" r:id="rId60"/>
  </p:sldIdLst>
  <p:sldSz cx="12192000" cy="6858000"/>
  <p:notesSz cx="6858000" cy="9144000"/>
  <p:embeddedFontLst>
    <p:embeddedFont>
      <p:font typeface="Calibri" panose="020F0502020204030204" pitchFamily="34" charset="0"/>
      <p:regular r:id="rId62"/>
      <p:bold r:id="rId63"/>
      <p:italic r:id="rId64"/>
      <p:boldItalic r:id="rId65"/>
    </p:embeddedFont>
    <p:embeddedFont>
      <p:font typeface="Trajan Pro" panose="02020502050506020301" pitchFamily="18" charset="0"/>
      <p:regular r:id="rId66"/>
      <p:bold r:id="rId67"/>
    </p:embeddedFont>
    <p:embeddedFont>
      <p:font typeface="Calibri Light" panose="020F0302020204030204" pitchFamily="34" charset="0"/>
      <p:regular r:id="rId68"/>
      <p:italic r:id="rId69"/>
    </p:embeddedFont>
    <p:embeddedFont>
      <p:font typeface="Trebuchet MS" panose="020B0603020202020204" pitchFamily="34" charset="0"/>
      <p:regular r:id="rId70"/>
      <p:bold r:id="rId71"/>
      <p:italic r:id="rId72"/>
      <p:boldItalic r:id="rId7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1E06"/>
    <a:srgbClr val="672F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5220" autoAdjust="0"/>
  </p:normalViewPr>
  <p:slideViewPr>
    <p:cSldViewPr snapToGrid="0">
      <p:cViewPr varScale="1">
        <p:scale>
          <a:sx n="91" d="100"/>
          <a:sy n="91" d="100"/>
        </p:scale>
        <p:origin x="1296" y="90"/>
      </p:cViewPr>
      <p:guideLst/>
    </p:cSldViewPr>
  </p:slideViewPr>
  <p:notesTextViewPr>
    <p:cViewPr>
      <p:scale>
        <a:sx n="150" d="100"/>
        <a:sy n="15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2.fntdata"/><Relationship Id="rId68" Type="http://schemas.openxmlformats.org/officeDocument/2006/relationships/font" Target="fonts/font7.fntdata"/><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73"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C00DC9-D409-4CE7-80A4-B0E43C8914BA}" type="datetimeFigureOut">
              <a:rPr lang="en-US" smtClean="0"/>
              <a:t>5/20/2015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4CA0F7-CFDF-41BE-8D54-A86AC7FEC8BF}" type="slidenum">
              <a:rPr lang="en-US" smtClean="0"/>
              <a:t>‹#›</a:t>
            </a:fld>
            <a:endParaRPr lang="en-US"/>
          </a:p>
        </p:txBody>
      </p:sp>
    </p:spTree>
    <p:extLst>
      <p:ext uri="{BB962C8B-B14F-4D97-AF65-F5344CB8AC3E}">
        <p14:creationId xmlns:p14="http://schemas.microsoft.com/office/powerpoint/2010/main" val="2002634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gone over the definition</a:t>
            </a:r>
            <a:r>
              <a:rPr lang="en-US" baseline="0" dirty="0" smtClean="0"/>
              <a:t> of apologetics and why we should all endeavor to be at least somewhat proficient at it.  Then we covered the misunderstandings between the Protestant and Catholic versions lf the ten commandments, and finally the issues abut idolatry and the actual teachings of the Church and the practices of Catholics.</a:t>
            </a:r>
          </a:p>
          <a:p>
            <a:endParaRPr lang="en-US" baseline="0" dirty="0" smtClean="0"/>
          </a:p>
        </p:txBody>
      </p:sp>
      <p:sp>
        <p:nvSpPr>
          <p:cNvPr id="4" name="Slide Number Placeholder 3"/>
          <p:cNvSpPr>
            <a:spLocks noGrp="1"/>
          </p:cNvSpPr>
          <p:nvPr>
            <p:ph type="sldNum" sz="quarter" idx="10"/>
          </p:nvPr>
        </p:nvSpPr>
        <p:spPr/>
        <p:txBody>
          <a:bodyPr/>
          <a:lstStyle/>
          <a:p>
            <a:fld id="{C34CA0F7-CFDF-41BE-8D54-A86AC7FEC8BF}" type="slidenum">
              <a:rPr lang="en-US" smtClean="0"/>
              <a:t>1</a:t>
            </a:fld>
            <a:endParaRPr lang="en-US"/>
          </a:p>
        </p:txBody>
      </p:sp>
    </p:spTree>
    <p:extLst>
      <p:ext uri="{BB962C8B-B14F-4D97-AF65-F5344CB8AC3E}">
        <p14:creationId xmlns:p14="http://schemas.microsoft.com/office/powerpoint/2010/main" val="297072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In 1900, Charles Parham founded the </a:t>
            </a:r>
            <a:r>
              <a:rPr lang="en-US" sz="1200" b="1" dirty="0" smtClean="0">
                <a:solidFill>
                  <a:schemeClr val="accent4"/>
                </a:solidFill>
              </a:rPr>
              <a:t>Pentecostal Church </a:t>
            </a:r>
            <a:r>
              <a:rPr lang="en-US" sz="1200" dirty="0" smtClean="0"/>
              <a:t>in Southern California. </a:t>
            </a:r>
          </a:p>
          <a:p>
            <a:r>
              <a:rPr lang="en-US" sz="1200" dirty="0" smtClean="0"/>
              <a:t>It is 115 Years Old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In 1879 Mary Baker Eddy founded </a:t>
            </a:r>
            <a:r>
              <a:rPr lang="en-US" sz="1200" b="1" dirty="0" smtClean="0">
                <a:solidFill>
                  <a:schemeClr val="accent4"/>
                </a:solidFill>
              </a:rPr>
              <a:t>Christian Science</a:t>
            </a:r>
            <a:r>
              <a:rPr lang="en-US" sz="120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It is 136 years old</a:t>
            </a:r>
          </a:p>
          <a:p>
            <a:endParaRPr lang="en-US" sz="1200" dirty="0" smtClean="0">
              <a:latin typeface="Trebuchet MS" panose="020B0603020202020204" pitchFamily="34" charset="0"/>
            </a:endParaRPr>
          </a:p>
          <a:p>
            <a:endParaRPr lang="en-US" sz="1200" dirty="0" smtClean="0">
              <a:latin typeface="Trebuchet MS" panose="020B0603020202020204" pitchFamily="34" charset="0"/>
            </a:endParaRPr>
          </a:p>
          <a:p>
            <a:endParaRPr lang="en-US" dirty="0"/>
          </a:p>
        </p:txBody>
      </p:sp>
      <p:sp>
        <p:nvSpPr>
          <p:cNvPr id="4" name="Slide Number Placeholder 3"/>
          <p:cNvSpPr>
            <a:spLocks noGrp="1"/>
          </p:cNvSpPr>
          <p:nvPr>
            <p:ph type="sldNum" sz="quarter" idx="10"/>
          </p:nvPr>
        </p:nvSpPr>
        <p:spPr/>
        <p:txBody>
          <a:bodyPr/>
          <a:lstStyle/>
          <a:p>
            <a:fld id="{C34CA0F7-CFDF-41BE-8D54-A86AC7FEC8BF}" type="slidenum">
              <a:rPr lang="en-US" smtClean="0"/>
              <a:t>10</a:t>
            </a:fld>
            <a:endParaRPr lang="en-US"/>
          </a:p>
        </p:txBody>
      </p:sp>
    </p:spTree>
    <p:extLst>
      <p:ext uri="{BB962C8B-B14F-4D97-AF65-F5344CB8AC3E}">
        <p14:creationId xmlns:p14="http://schemas.microsoft.com/office/powerpoint/2010/main" val="1385793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 year 1870 Charles Russell founded Jehovah’s witnesses</a:t>
            </a:r>
          </a:p>
          <a:p>
            <a:r>
              <a:rPr lang="en-US" sz="1200" kern="1200" dirty="0" smtClean="0">
                <a:solidFill>
                  <a:schemeClr val="tx1"/>
                </a:solidFill>
                <a:effectLst/>
                <a:latin typeface="+mn-lt"/>
                <a:ea typeface="+mn-ea"/>
                <a:cs typeface="+mn-cs"/>
              </a:rPr>
              <a:t>145</a:t>
            </a:r>
            <a:r>
              <a:rPr lang="en-US" sz="1200" kern="1200" baseline="0" dirty="0" smtClean="0">
                <a:solidFill>
                  <a:schemeClr val="tx1"/>
                </a:solidFill>
                <a:effectLst/>
                <a:latin typeface="+mn-lt"/>
                <a:ea typeface="+mn-ea"/>
                <a:cs typeface="+mn-cs"/>
              </a:rPr>
              <a:t> years old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the year 1865 William Booth founded the Salvation Army</a:t>
            </a:r>
          </a:p>
          <a:p>
            <a:r>
              <a:rPr lang="en-US" sz="1200" kern="1200" dirty="0" smtClean="0">
                <a:solidFill>
                  <a:schemeClr val="tx1"/>
                </a:solidFill>
                <a:effectLst/>
                <a:latin typeface="+mn-lt"/>
                <a:ea typeface="+mn-ea"/>
                <a:cs typeface="+mn-cs"/>
              </a:rPr>
              <a:t>150 years old</a:t>
            </a:r>
          </a:p>
          <a:p>
            <a:endParaRPr lang="en-US" sz="1200" dirty="0" smtClean="0">
              <a:latin typeface="Trebuchet MS" panose="020B0603020202020204" pitchFamily="34" charset="0"/>
            </a:endParaRPr>
          </a:p>
          <a:p>
            <a:endParaRPr lang="en-US" sz="1200" dirty="0" smtClean="0">
              <a:latin typeface="Trebuchet MS" panose="020B0603020202020204" pitchFamily="34" charset="0"/>
            </a:endParaRPr>
          </a:p>
          <a:p>
            <a:endParaRPr lang="en-US" dirty="0"/>
          </a:p>
        </p:txBody>
      </p:sp>
      <p:sp>
        <p:nvSpPr>
          <p:cNvPr id="4" name="Slide Number Placeholder 3"/>
          <p:cNvSpPr>
            <a:spLocks noGrp="1"/>
          </p:cNvSpPr>
          <p:nvPr>
            <p:ph type="sldNum" sz="quarter" idx="10"/>
          </p:nvPr>
        </p:nvSpPr>
        <p:spPr/>
        <p:txBody>
          <a:bodyPr/>
          <a:lstStyle/>
          <a:p>
            <a:fld id="{C34CA0F7-CFDF-41BE-8D54-A86AC7FEC8BF}" type="slidenum">
              <a:rPr lang="en-US" smtClean="0"/>
              <a:t>11</a:t>
            </a:fld>
            <a:endParaRPr lang="en-US"/>
          </a:p>
        </p:txBody>
      </p:sp>
    </p:spTree>
    <p:extLst>
      <p:ext uri="{BB962C8B-B14F-4D97-AF65-F5344CB8AC3E}">
        <p14:creationId xmlns:p14="http://schemas.microsoft.com/office/powerpoint/2010/main" val="2670243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 year 1860 Ellen White founded the Seventh Day Adventists</a:t>
            </a:r>
          </a:p>
          <a:p>
            <a:r>
              <a:rPr lang="en-US" sz="1200" kern="1200" dirty="0" smtClean="0">
                <a:solidFill>
                  <a:schemeClr val="tx1"/>
                </a:solidFill>
                <a:effectLst/>
                <a:latin typeface="+mn-lt"/>
                <a:ea typeface="+mn-ea"/>
                <a:cs typeface="+mn-cs"/>
              </a:rPr>
              <a:t>155 years old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the year 1830 Joseph Smith founded the Church of Latter-day Saints. He was twenty four when he published the Book of Mormon</a:t>
            </a:r>
          </a:p>
          <a:p>
            <a:r>
              <a:rPr lang="en-US" sz="1200" kern="1200" dirty="0" smtClean="0">
                <a:solidFill>
                  <a:schemeClr val="tx1"/>
                </a:solidFill>
                <a:effectLst/>
                <a:latin typeface="+mn-lt"/>
                <a:ea typeface="+mn-ea"/>
                <a:cs typeface="+mn-cs"/>
              </a:rPr>
              <a:t>It is 185 years old</a:t>
            </a:r>
          </a:p>
          <a:p>
            <a:endParaRPr lang="en-US" sz="1200" dirty="0" smtClean="0">
              <a:latin typeface="Trebuchet MS" panose="020B0603020202020204" pitchFamily="34" charset="0"/>
            </a:endParaRPr>
          </a:p>
          <a:p>
            <a:endParaRPr lang="en-US" sz="1200" dirty="0" smtClean="0">
              <a:latin typeface="Trebuchet MS" panose="020B0603020202020204" pitchFamily="34" charset="0"/>
            </a:endParaRPr>
          </a:p>
          <a:p>
            <a:endParaRPr lang="en-US" dirty="0"/>
          </a:p>
        </p:txBody>
      </p:sp>
      <p:sp>
        <p:nvSpPr>
          <p:cNvPr id="4" name="Slide Number Placeholder 3"/>
          <p:cNvSpPr>
            <a:spLocks noGrp="1"/>
          </p:cNvSpPr>
          <p:nvPr>
            <p:ph type="sldNum" sz="quarter" idx="10"/>
          </p:nvPr>
        </p:nvSpPr>
        <p:spPr/>
        <p:txBody>
          <a:bodyPr/>
          <a:lstStyle/>
          <a:p>
            <a:fld id="{C34CA0F7-CFDF-41BE-8D54-A86AC7FEC8BF}" type="slidenum">
              <a:rPr lang="en-US" smtClean="0"/>
              <a:t>12</a:t>
            </a:fld>
            <a:endParaRPr lang="en-US"/>
          </a:p>
        </p:txBody>
      </p:sp>
    </p:spTree>
    <p:extLst>
      <p:ext uri="{BB962C8B-B14F-4D97-AF65-F5344CB8AC3E}">
        <p14:creationId xmlns:p14="http://schemas.microsoft.com/office/powerpoint/2010/main" val="3690147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 year 1828 John Darby Founded the Exclusive Brethren Church</a:t>
            </a:r>
          </a:p>
          <a:p>
            <a:r>
              <a:rPr lang="en-US" sz="1200" kern="1200" dirty="0" smtClean="0">
                <a:solidFill>
                  <a:schemeClr val="tx1"/>
                </a:solidFill>
                <a:effectLst/>
                <a:latin typeface="+mn-lt"/>
                <a:ea typeface="+mn-ea"/>
                <a:cs typeface="+mn-cs"/>
              </a:rPr>
              <a:t>187 years old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the year 1747 Emanuel Swedenborg Founded The New Church (or </a:t>
            </a:r>
            <a:r>
              <a:rPr lang="en-US" sz="1200" kern="1200" dirty="0" err="1" smtClean="0">
                <a:solidFill>
                  <a:schemeClr val="tx1"/>
                </a:solidFill>
                <a:effectLst/>
                <a:latin typeface="+mn-lt"/>
                <a:ea typeface="+mn-ea"/>
                <a:cs typeface="+mn-cs"/>
              </a:rPr>
              <a:t>Swedenborgianism</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268 years old </a:t>
            </a:r>
          </a:p>
          <a:p>
            <a:endParaRPr lang="en-US" sz="1200" dirty="0" smtClean="0">
              <a:latin typeface="Trebuchet MS" panose="020B0603020202020204" pitchFamily="34" charset="0"/>
            </a:endParaRPr>
          </a:p>
          <a:p>
            <a:endParaRPr lang="en-US" dirty="0"/>
          </a:p>
        </p:txBody>
      </p:sp>
      <p:sp>
        <p:nvSpPr>
          <p:cNvPr id="4" name="Slide Number Placeholder 3"/>
          <p:cNvSpPr>
            <a:spLocks noGrp="1"/>
          </p:cNvSpPr>
          <p:nvPr>
            <p:ph type="sldNum" sz="quarter" idx="10"/>
          </p:nvPr>
        </p:nvSpPr>
        <p:spPr/>
        <p:txBody>
          <a:bodyPr/>
          <a:lstStyle/>
          <a:p>
            <a:fld id="{C34CA0F7-CFDF-41BE-8D54-A86AC7FEC8BF}" type="slidenum">
              <a:rPr lang="en-US" smtClean="0"/>
              <a:t>13</a:t>
            </a:fld>
            <a:endParaRPr lang="en-US"/>
          </a:p>
        </p:txBody>
      </p:sp>
    </p:spTree>
    <p:extLst>
      <p:ext uri="{BB962C8B-B14F-4D97-AF65-F5344CB8AC3E}">
        <p14:creationId xmlns:p14="http://schemas.microsoft.com/office/powerpoint/2010/main" val="2094431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the year 1739 John Wesley Founded the </a:t>
            </a:r>
            <a:r>
              <a:rPr lang="en-US" sz="1200" b="1" kern="1200" dirty="0" smtClean="0">
                <a:solidFill>
                  <a:schemeClr val="tx1"/>
                </a:solidFill>
                <a:effectLst/>
                <a:latin typeface="+mn-lt"/>
                <a:ea typeface="+mn-ea"/>
                <a:cs typeface="+mn-cs"/>
              </a:rPr>
              <a:t>Methodist</a:t>
            </a:r>
            <a:r>
              <a:rPr lang="en-US" sz="1200" b="1" kern="1200" baseline="0" dirty="0" smtClean="0">
                <a:solidFill>
                  <a:schemeClr val="tx1"/>
                </a:solidFill>
                <a:effectLst/>
                <a:latin typeface="+mn-lt"/>
                <a:ea typeface="+mn-ea"/>
                <a:cs typeface="+mn-cs"/>
              </a:rPr>
              <a:t> Church</a:t>
            </a:r>
            <a:endParaRPr lang="en-US" sz="1200" b="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276 years old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the year 1727 Count </a:t>
            </a:r>
            <a:r>
              <a:rPr lang="en-US" sz="1200" kern="1200" dirty="0" err="1" smtClean="0">
                <a:solidFill>
                  <a:schemeClr val="tx1"/>
                </a:solidFill>
                <a:effectLst/>
                <a:latin typeface="+mn-lt"/>
                <a:ea typeface="+mn-ea"/>
                <a:cs typeface="+mn-cs"/>
              </a:rPr>
              <a:t>Zinendorf</a:t>
            </a:r>
            <a:r>
              <a:rPr lang="en-US" sz="1200" kern="1200" dirty="0" smtClean="0">
                <a:solidFill>
                  <a:schemeClr val="tx1"/>
                </a:solidFill>
                <a:effectLst/>
                <a:latin typeface="+mn-lt"/>
                <a:ea typeface="+mn-ea"/>
                <a:cs typeface="+mn-cs"/>
              </a:rPr>
              <a:t> Founded </a:t>
            </a:r>
            <a:r>
              <a:rPr lang="en-US" sz="1200" b="1" kern="1200" dirty="0" smtClean="0">
                <a:solidFill>
                  <a:schemeClr val="tx1"/>
                </a:solidFill>
                <a:effectLst/>
                <a:latin typeface="+mn-lt"/>
                <a:ea typeface="+mn-ea"/>
                <a:cs typeface="+mn-cs"/>
              </a:rPr>
              <a:t>Moravians</a:t>
            </a:r>
          </a:p>
          <a:p>
            <a:r>
              <a:rPr lang="en-US" sz="1200" dirty="0" smtClean="0">
                <a:latin typeface="Trebuchet MS" panose="020B0603020202020204" pitchFamily="34" charset="0"/>
              </a:rPr>
              <a:t>288 years old</a:t>
            </a:r>
          </a:p>
          <a:p>
            <a:endParaRPr lang="en-US" dirty="0"/>
          </a:p>
        </p:txBody>
      </p:sp>
      <p:sp>
        <p:nvSpPr>
          <p:cNvPr id="4" name="Slide Number Placeholder 3"/>
          <p:cNvSpPr>
            <a:spLocks noGrp="1"/>
          </p:cNvSpPr>
          <p:nvPr>
            <p:ph type="sldNum" sz="quarter" idx="10"/>
          </p:nvPr>
        </p:nvSpPr>
        <p:spPr/>
        <p:txBody>
          <a:bodyPr/>
          <a:lstStyle/>
          <a:p>
            <a:fld id="{C34CA0F7-CFDF-41BE-8D54-A86AC7FEC8BF}" type="slidenum">
              <a:rPr lang="en-US" smtClean="0"/>
              <a:t>14</a:t>
            </a:fld>
            <a:endParaRPr lang="en-US"/>
          </a:p>
        </p:txBody>
      </p:sp>
    </p:spTree>
    <p:extLst>
      <p:ext uri="{BB962C8B-B14F-4D97-AF65-F5344CB8AC3E}">
        <p14:creationId xmlns:p14="http://schemas.microsoft.com/office/powerpoint/2010/main" val="2818680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 year 1693 </a:t>
            </a:r>
            <a:r>
              <a:rPr lang="en-US" sz="1200" kern="1200" dirty="0" err="1" smtClean="0">
                <a:solidFill>
                  <a:schemeClr val="tx1"/>
                </a:solidFill>
                <a:effectLst/>
                <a:latin typeface="+mn-lt"/>
                <a:ea typeface="+mn-ea"/>
                <a:cs typeface="+mn-cs"/>
              </a:rPr>
              <a:t>Jakob</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Ammann</a:t>
            </a:r>
            <a:r>
              <a:rPr lang="en-US" sz="1200" kern="1200" dirty="0" smtClean="0">
                <a:solidFill>
                  <a:schemeClr val="tx1"/>
                </a:solidFill>
                <a:effectLst/>
                <a:latin typeface="+mn-lt"/>
                <a:ea typeface="+mn-ea"/>
                <a:cs typeface="+mn-cs"/>
              </a:rPr>
              <a:t> Founded the </a:t>
            </a:r>
            <a:r>
              <a:rPr lang="en-US" sz="1200" b="1" kern="1200" dirty="0" smtClean="0">
                <a:solidFill>
                  <a:schemeClr val="tx1"/>
                </a:solidFill>
                <a:effectLst/>
                <a:latin typeface="+mn-lt"/>
                <a:ea typeface="+mn-ea"/>
                <a:cs typeface="+mn-cs"/>
              </a:rPr>
              <a:t>Amish Church</a:t>
            </a:r>
          </a:p>
          <a:p>
            <a:r>
              <a:rPr lang="en-US" sz="1200" kern="1200" dirty="0" smtClean="0">
                <a:solidFill>
                  <a:schemeClr val="tx1"/>
                </a:solidFill>
                <a:effectLst/>
                <a:latin typeface="+mn-lt"/>
                <a:ea typeface="+mn-ea"/>
                <a:cs typeface="+mn-cs"/>
              </a:rPr>
              <a:t>322 years old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the year 1647 George Fox Founded the </a:t>
            </a:r>
            <a:r>
              <a:rPr lang="en-US" sz="1200" b="1" kern="1200" dirty="0" smtClean="0">
                <a:solidFill>
                  <a:schemeClr val="tx1"/>
                </a:solidFill>
                <a:effectLst/>
                <a:latin typeface="+mn-lt"/>
                <a:ea typeface="+mn-ea"/>
                <a:cs typeface="+mn-cs"/>
              </a:rPr>
              <a:t>Quakers</a:t>
            </a:r>
          </a:p>
          <a:p>
            <a:r>
              <a:rPr lang="en-US" sz="1200" dirty="0" smtClean="0">
                <a:latin typeface="Trebuchet MS" panose="020B0603020202020204" pitchFamily="34" charset="0"/>
              </a:rPr>
              <a:t>368 years old</a:t>
            </a:r>
          </a:p>
          <a:p>
            <a:endParaRPr lang="en-US" dirty="0"/>
          </a:p>
        </p:txBody>
      </p:sp>
      <p:sp>
        <p:nvSpPr>
          <p:cNvPr id="4" name="Slide Number Placeholder 3"/>
          <p:cNvSpPr>
            <a:spLocks noGrp="1"/>
          </p:cNvSpPr>
          <p:nvPr>
            <p:ph type="sldNum" sz="quarter" idx="10"/>
          </p:nvPr>
        </p:nvSpPr>
        <p:spPr/>
        <p:txBody>
          <a:bodyPr/>
          <a:lstStyle/>
          <a:p>
            <a:fld id="{C34CA0F7-CFDF-41BE-8D54-A86AC7FEC8BF}" type="slidenum">
              <a:rPr lang="en-US" smtClean="0"/>
              <a:t>15</a:t>
            </a:fld>
            <a:endParaRPr lang="en-US"/>
          </a:p>
        </p:txBody>
      </p:sp>
    </p:spTree>
    <p:extLst>
      <p:ext uri="{BB962C8B-B14F-4D97-AF65-F5344CB8AC3E}">
        <p14:creationId xmlns:p14="http://schemas.microsoft.com/office/powerpoint/2010/main" val="37357574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 year 1605 John Smyth Founded the Baptist Churches</a:t>
            </a:r>
          </a:p>
          <a:p>
            <a:r>
              <a:rPr lang="en-US" sz="1200" kern="1200" dirty="0" smtClean="0">
                <a:solidFill>
                  <a:schemeClr val="tx1"/>
                </a:solidFill>
                <a:effectLst/>
                <a:latin typeface="+mn-lt"/>
                <a:ea typeface="+mn-ea"/>
                <a:cs typeface="+mn-cs"/>
              </a:rPr>
              <a:t>410 years old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the year 1560 John Knox Founded the Presbyterian Church</a:t>
            </a:r>
          </a:p>
          <a:p>
            <a:r>
              <a:rPr lang="en-US" sz="1200" dirty="0" smtClean="0">
                <a:latin typeface="Trebuchet MS" panose="020B0603020202020204" pitchFamily="34" charset="0"/>
              </a:rPr>
              <a:t>455 years old</a:t>
            </a:r>
          </a:p>
          <a:p>
            <a:endParaRPr lang="en-US" dirty="0"/>
          </a:p>
        </p:txBody>
      </p:sp>
      <p:sp>
        <p:nvSpPr>
          <p:cNvPr id="4" name="Slide Number Placeholder 3"/>
          <p:cNvSpPr>
            <a:spLocks noGrp="1"/>
          </p:cNvSpPr>
          <p:nvPr>
            <p:ph type="sldNum" sz="quarter" idx="10"/>
          </p:nvPr>
        </p:nvSpPr>
        <p:spPr/>
        <p:txBody>
          <a:bodyPr/>
          <a:lstStyle/>
          <a:p>
            <a:fld id="{C34CA0F7-CFDF-41BE-8D54-A86AC7FEC8BF}" type="slidenum">
              <a:rPr lang="en-US" smtClean="0"/>
              <a:t>16</a:t>
            </a:fld>
            <a:endParaRPr lang="en-US"/>
          </a:p>
        </p:txBody>
      </p:sp>
    </p:spTree>
    <p:extLst>
      <p:ext uri="{BB962C8B-B14F-4D97-AF65-F5344CB8AC3E}">
        <p14:creationId xmlns:p14="http://schemas.microsoft.com/office/powerpoint/2010/main" val="1673108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 year 1536 John Calvin Founded Calvinism </a:t>
            </a:r>
          </a:p>
          <a:p>
            <a:r>
              <a:rPr lang="en-US" sz="1200" kern="1200" dirty="0" smtClean="0">
                <a:solidFill>
                  <a:schemeClr val="tx1"/>
                </a:solidFill>
                <a:effectLst/>
                <a:latin typeface="+mn-lt"/>
                <a:ea typeface="+mn-ea"/>
                <a:cs typeface="+mn-cs"/>
              </a:rPr>
              <a:t>479 years old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the year 1534 King Henry 8 Founded the Anglican Communion</a:t>
            </a:r>
          </a:p>
          <a:p>
            <a:r>
              <a:rPr lang="en-US" sz="1200" kern="1200" dirty="0" smtClean="0">
                <a:solidFill>
                  <a:schemeClr val="tx1"/>
                </a:solidFill>
                <a:effectLst/>
                <a:latin typeface="+mn-lt"/>
                <a:ea typeface="+mn-ea"/>
                <a:cs typeface="+mn-cs"/>
              </a:rPr>
              <a:t>481 years old </a:t>
            </a:r>
          </a:p>
          <a:p>
            <a:endParaRPr lang="en-US" sz="1200" dirty="0" smtClean="0">
              <a:latin typeface="Trebuchet MS" panose="020B0603020202020204" pitchFamily="34" charset="0"/>
            </a:endParaRPr>
          </a:p>
          <a:p>
            <a:endParaRPr lang="en-US" dirty="0"/>
          </a:p>
        </p:txBody>
      </p:sp>
      <p:sp>
        <p:nvSpPr>
          <p:cNvPr id="4" name="Slide Number Placeholder 3"/>
          <p:cNvSpPr>
            <a:spLocks noGrp="1"/>
          </p:cNvSpPr>
          <p:nvPr>
            <p:ph type="sldNum" sz="quarter" idx="10"/>
          </p:nvPr>
        </p:nvSpPr>
        <p:spPr/>
        <p:txBody>
          <a:bodyPr/>
          <a:lstStyle/>
          <a:p>
            <a:fld id="{C34CA0F7-CFDF-41BE-8D54-A86AC7FEC8BF}" type="slidenum">
              <a:rPr lang="en-US" smtClean="0"/>
              <a:t>17</a:t>
            </a:fld>
            <a:endParaRPr lang="en-US"/>
          </a:p>
        </p:txBody>
      </p:sp>
    </p:spTree>
    <p:extLst>
      <p:ext uri="{BB962C8B-B14F-4D97-AF65-F5344CB8AC3E}">
        <p14:creationId xmlns:p14="http://schemas.microsoft.com/office/powerpoint/2010/main" val="15780638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 year 1517 Martin Luther Founded the </a:t>
            </a:r>
            <a:r>
              <a:rPr lang="en-US" sz="1200" b="1" kern="1200" dirty="0" smtClean="0">
                <a:solidFill>
                  <a:schemeClr val="tx1"/>
                </a:solidFill>
                <a:effectLst/>
                <a:latin typeface="+mn-lt"/>
                <a:ea typeface="+mn-ea"/>
                <a:cs typeface="+mn-cs"/>
              </a:rPr>
              <a:t>Lutheran Church</a:t>
            </a:r>
          </a:p>
          <a:p>
            <a:r>
              <a:rPr lang="en-US" sz="1200" kern="1200" dirty="0" smtClean="0">
                <a:solidFill>
                  <a:schemeClr val="tx1"/>
                </a:solidFill>
                <a:effectLst/>
                <a:latin typeface="+mn-lt"/>
                <a:ea typeface="+mn-ea"/>
                <a:cs typeface="+mn-cs"/>
              </a:rPr>
              <a:t>498</a:t>
            </a:r>
            <a:r>
              <a:rPr lang="en-US" sz="1200" kern="1200" baseline="0" dirty="0" smtClean="0">
                <a:solidFill>
                  <a:schemeClr val="tx1"/>
                </a:solidFill>
                <a:effectLst/>
                <a:latin typeface="+mn-lt"/>
                <a:ea typeface="+mn-ea"/>
                <a:cs typeface="+mn-cs"/>
              </a:rPr>
              <a:t> years ago.</a:t>
            </a:r>
            <a:endParaRPr lang="en-US" sz="1200" dirty="0" smtClean="0">
              <a:latin typeface="Trebuchet MS" panose="020B0603020202020204" pitchFamily="34" charset="0"/>
            </a:endParaRPr>
          </a:p>
          <a:p>
            <a:endParaRPr lang="en-US" dirty="0"/>
          </a:p>
        </p:txBody>
      </p:sp>
      <p:sp>
        <p:nvSpPr>
          <p:cNvPr id="4" name="Slide Number Placeholder 3"/>
          <p:cNvSpPr>
            <a:spLocks noGrp="1"/>
          </p:cNvSpPr>
          <p:nvPr>
            <p:ph type="sldNum" sz="quarter" idx="10"/>
          </p:nvPr>
        </p:nvSpPr>
        <p:spPr/>
        <p:txBody>
          <a:bodyPr/>
          <a:lstStyle/>
          <a:p>
            <a:fld id="{C34CA0F7-CFDF-41BE-8D54-A86AC7FEC8BF}" type="slidenum">
              <a:rPr lang="en-US" smtClean="0"/>
              <a:t>18</a:t>
            </a:fld>
            <a:endParaRPr lang="en-US"/>
          </a:p>
        </p:txBody>
      </p:sp>
    </p:spTree>
    <p:extLst>
      <p:ext uri="{BB962C8B-B14F-4D97-AF65-F5344CB8AC3E}">
        <p14:creationId xmlns:p14="http://schemas.microsoft.com/office/powerpoint/2010/main" val="3160809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Thes</a:t>
            </a:r>
            <a:r>
              <a:rPr lang="en-US" sz="1200" kern="1200" baseline="0" dirty="0" smtClean="0">
                <a:solidFill>
                  <a:schemeClr val="tx1"/>
                </a:solidFill>
                <a:effectLst/>
                <a:latin typeface="+mn-lt"/>
                <a:ea typeface="+mn-ea"/>
                <a:cs typeface="+mn-cs"/>
              </a:rPr>
              <a:t>e men and women all have one thing in common.  They all believe that their own beliefs, their own interpretation of Christianity, their own list of rules is the one and only truth.</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Some believed it sincerely and truly knew in their hearts that they were right, and all others before them had it wrong.  Some, like Henry the eighth for selfish, sinful reasons created a church to suit his own desires.</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But all, felt that they alone should be the leader of TRUE Christianity.</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At last count, there are over 35,000 denominations of Protestantism. Each claim to have their own version of “The Truth”</a:t>
            </a:r>
            <a:endParaRPr lang="en-US" sz="1200" dirty="0" smtClean="0">
              <a:latin typeface="Trebuchet MS" panose="020B0603020202020204" pitchFamily="34" charset="0"/>
            </a:endParaRPr>
          </a:p>
          <a:p>
            <a:endParaRPr lang="en-US" dirty="0"/>
          </a:p>
        </p:txBody>
      </p:sp>
      <p:sp>
        <p:nvSpPr>
          <p:cNvPr id="4" name="Slide Number Placeholder 3"/>
          <p:cNvSpPr>
            <a:spLocks noGrp="1"/>
          </p:cNvSpPr>
          <p:nvPr>
            <p:ph type="sldNum" sz="quarter" idx="10"/>
          </p:nvPr>
        </p:nvSpPr>
        <p:spPr/>
        <p:txBody>
          <a:bodyPr/>
          <a:lstStyle/>
          <a:p>
            <a:fld id="{C34CA0F7-CFDF-41BE-8D54-A86AC7FEC8BF}" type="slidenum">
              <a:rPr lang="en-US" smtClean="0"/>
              <a:t>19</a:t>
            </a:fld>
            <a:endParaRPr lang="en-US"/>
          </a:p>
        </p:txBody>
      </p:sp>
    </p:spTree>
    <p:extLst>
      <p:ext uri="{BB962C8B-B14F-4D97-AF65-F5344CB8AC3E}">
        <p14:creationId xmlns:p14="http://schemas.microsoft.com/office/powerpoint/2010/main" val="2533439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Baptist minster was shipwrecked and stranded on a deserted island.</a:t>
            </a:r>
          </a:p>
          <a:p>
            <a:endParaRPr lang="en-US" dirty="0" smtClean="0"/>
          </a:p>
          <a:p>
            <a:r>
              <a:rPr lang="en-US" dirty="0" smtClean="0"/>
              <a:t>After many years</a:t>
            </a:r>
            <a:r>
              <a:rPr lang="en-US" baseline="0" dirty="0" smtClean="0"/>
              <a:t> a ship happened upon his island and he gave his rescuers a guided tour.</a:t>
            </a:r>
          </a:p>
          <a:p>
            <a:endParaRPr lang="en-US" baseline="0" dirty="0" smtClean="0"/>
          </a:p>
          <a:p>
            <a:r>
              <a:rPr lang="en-US" baseline="0" dirty="0" smtClean="0"/>
              <a:t>They came upon a beautifully made little stone chapel and he proudly proclaimed “That’s my Church!”</a:t>
            </a:r>
            <a:endParaRPr lang="en-US" dirty="0"/>
          </a:p>
        </p:txBody>
      </p:sp>
      <p:sp>
        <p:nvSpPr>
          <p:cNvPr id="4" name="Slide Number Placeholder 3"/>
          <p:cNvSpPr>
            <a:spLocks noGrp="1"/>
          </p:cNvSpPr>
          <p:nvPr>
            <p:ph type="sldNum" sz="quarter" idx="10"/>
          </p:nvPr>
        </p:nvSpPr>
        <p:spPr/>
        <p:txBody>
          <a:bodyPr/>
          <a:lstStyle/>
          <a:p>
            <a:fld id="{C34CA0F7-CFDF-41BE-8D54-A86AC7FEC8BF}" type="slidenum">
              <a:rPr lang="en-US" smtClean="0"/>
              <a:t>2</a:t>
            </a:fld>
            <a:endParaRPr lang="en-US"/>
          </a:p>
        </p:txBody>
      </p:sp>
    </p:spTree>
    <p:extLst>
      <p:ext uri="{BB962C8B-B14F-4D97-AF65-F5344CB8AC3E}">
        <p14:creationId xmlns:p14="http://schemas.microsoft.com/office/powerpoint/2010/main" val="1171374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chemeClr val="accent4"/>
                </a:solidFill>
              </a:rPr>
              <a:t>Protestant (n., adj.)</a:t>
            </a:r>
          </a:p>
          <a:p>
            <a:r>
              <a:rPr lang="en-US" sz="1200" dirty="0" smtClean="0"/>
              <a:t>from German or French protestant, from Latin </a:t>
            </a:r>
            <a:r>
              <a:rPr lang="en-US" sz="1200" dirty="0" err="1" smtClean="0"/>
              <a:t>protestantem</a:t>
            </a:r>
            <a:r>
              <a:rPr lang="en-US" sz="1200" dirty="0" smtClean="0"/>
              <a:t> (nominative </a:t>
            </a:r>
            <a:r>
              <a:rPr lang="en-US" sz="1200" dirty="0" err="1" smtClean="0"/>
              <a:t>protestans</a:t>
            </a:r>
            <a:r>
              <a:rPr lang="en-US" sz="1200" dirty="0" smtClean="0"/>
              <a:t>), present participle of </a:t>
            </a:r>
            <a:r>
              <a:rPr lang="en-US" sz="1200" dirty="0" err="1" smtClean="0"/>
              <a:t>protestari</a:t>
            </a:r>
            <a:r>
              <a:rPr lang="en-US" sz="1200" dirty="0" smtClean="0"/>
              <a:t> (see protest (n.))</a:t>
            </a:r>
          </a:p>
          <a:p>
            <a:endParaRPr lang="en-US" sz="1200" dirty="0" smtClean="0">
              <a:solidFill>
                <a:schemeClr val="accent4"/>
              </a:solidFill>
            </a:endParaRPr>
          </a:p>
          <a:p>
            <a:r>
              <a:rPr lang="en-US" sz="1200" b="1" dirty="0" smtClean="0">
                <a:solidFill>
                  <a:schemeClr val="accent4"/>
                </a:solidFill>
              </a:rPr>
              <a:t>Denomination (n.)</a:t>
            </a:r>
          </a:p>
          <a:p>
            <a:r>
              <a:rPr lang="en-US" sz="1200" dirty="0" smtClean="0"/>
              <a:t>"a naming, act of giving a name to," from Old French </a:t>
            </a:r>
            <a:r>
              <a:rPr lang="en-US" sz="1200" dirty="0" err="1" smtClean="0"/>
              <a:t>denominacion</a:t>
            </a:r>
            <a:r>
              <a:rPr lang="en-US" sz="1200" dirty="0" smtClean="0"/>
              <a:t> "nominating, naming," from Latin </a:t>
            </a:r>
            <a:r>
              <a:rPr lang="en-US" sz="1200" dirty="0" err="1" smtClean="0"/>
              <a:t>denominationem</a:t>
            </a:r>
            <a:r>
              <a:rPr lang="en-US" sz="1200" dirty="0" smtClean="0"/>
              <a:t> (nominative </a:t>
            </a:r>
            <a:r>
              <a:rPr lang="en-US" sz="1200" dirty="0" err="1" smtClean="0"/>
              <a:t>denominatio</a:t>
            </a:r>
            <a:r>
              <a:rPr lang="en-US" sz="1200" dirty="0" smtClean="0"/>
              <a:t>) "a calling by anything other than the proper name” to de-nominate, or remove from.</a:t>
            </a:r>
            <a:endParaRPr lang="en-US" sz="1200" dirty="0" smtClean="0">
              <a:solidFill>
                <a:schemeClr val="accent4"/>
              </a:solidFill>
            </a:endParaRPr>
          </a:p>
          <a:p>
            <a:endParaRPr lang="en-US" sz="1200" dirty="0">
              <a:solidFill>
                <a:schemeClr val="accent4"/>
              </a:solidFill>
            </a:endParaRPr>
          </a:p>
        </p:txBody>
      </p:sp>
      <p:sp>
        <p:nvSpPr>
          <p:cNvPr id="4" name="Slide Number Placeholder 3"/>
          <p:cNvSpPr>
            <a:spLocks noGrp="1"/>
          </p:cNvSpPr>
          <p:nvPr>
            <p:ph type="sldNum" sz="quarter" idx="10"/>
          </p:nvPr>
        </p:nvSpPr>
        <p:spPr/>
        <p:txBody>
          <a:bodyPr/>
          <a:lstStyle/>
          <a:p>
            <a:fld id="{C34CA0F7-CFDF-41BE-8D54-A86AC7FEC8BF}" type="slidenum">
              <a:rPr lang="en-US" smtClean="0"/>
              <a:t>20</a:t>
            </a:fld>
            <a:endParaRPr lang="en-US"/>
          </a:p>
        </p:txBody>
      </p:sp>
    </p:spTree>
    <p:extLst>
      <p:ext uri="{BB962C8B-B14F-4D97-AF65-F5344CB8AC3E}">
        <p14:creationId xmlns:p14="http://schemas.microsoft.com/office/powerpoint/2010/main" val="10006102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In 30-33 AD Jesus Christ Founded His </a:t>
            </a:r>
            <a:r>
              <a:rPr lang="en-US" sz="1200" b="1" dirty="0" smtClean="0"/>
              <a:t>ONE </a:t>
            </a:r>
            <a:r>
              <a:rPr lang="en-US" sz="1200" dirty="0" smtClean="0"/>
              <a:t>Church.</a:t>
            </a:r>
            <a:endParaRPr lang="en-US" sz="1200" b="1" dirty="0" smtClean="0">
              <a:solidFill>
                <a:schemeClr val="accent4"/>
              </a:solidFill>
            </a:endParaRPr>
          </a:p>
          <a:p>
            <a:r>
              <a:rPr lang="en-US" sz="1200" kern="1200" dirty="0" smtClean="0">
                <a:solidFill>
                  <a:schemeClr val="tx1"/>
                </a:solidFill>
                <a:effectLst/>
                <a:latin typeface="+mn-lt"/>
                <a:ea typeface="+mn-ea"/>
                <a:cs typeface="+mn-cs"/>
              </a:rPr>
              <a:t>1,985</a:t>
            </a:r>
            <a:r>
              <a:rPr lang="en-US" sz="1200" kern="1200" baseline="0" dirty="0" smtClean="0">
                <a:solidFill>
                  <a:schemeClr val="tx1"/>
                </a:solidFill>
                <a:effectLst/>
                <a:latin typeface="+mn-lt"/>
                <a:ea typeface="+mn-ea"/>
                <a:cs typeface="+mn-cs"/>
              </a:rPr>
              <a:t> years ago.  </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1,487 years before Martin Luther decided that the Pope and all of the Bishops were wrong about Christianity, and that only he was right…</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dirty="0" smtClean="0">
              <a:latin typeface="Trebuchet MS" panose="020B0603020202020204" pitchFamily="34" charset="0"/>
            </a:endParaRPr>
          </a:p>
          <a:p>
            <a:endParaRPr lang="en-US" dirty="0"/>
          </a:p>
        </p:txBody>
      </p:sp>
      <p:sp>
        <p:nvSpPr>
          <p:cNvPr id="4" name="Slide Number Placeholder 3"/>
          <p:cNvSpPr>
            <a:spLocks noGrp="1"/>
          </p:cNvSpPr>
          <p:nvPr>
            <p:ph type="sldNum" sz="quarter" idx="10"/>
          </p:nvPr>
        </p:nvSpPr>
        <p:spPr/>
        <p:txBody>
          <a:bodyPr/>
          <a:lstStyle/>
          <a:p>
            <a:fld id="{C34CA0F7-CFDF-41BE-8D54-A86AC7FEC8BF}" type="slidenum">
              <a:rPr lang="en-US" smtClean="0"/>
              <a:t>21</a:t>
            </a:fld>
            <a:endParaRPr lang="en-US"/>
          </a:p>
        </p:txBody>
      </p:sp>
    </p:spTree>
    <p:extLst>
      <p:ext uri="{BB962C8B-B14F-4D97-AF65-F5344CB8AC3E}">
        <p14:creationId xmlns:p14="http://schemas.microsoft.com/office/powerpoint/2010/main" val="9941904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His </a:t>
            </a:r>
            <a:r>
              <a:rPr lang="en-US" sz="1200" b="1" dirty="0" smtClean="0"/>
              <a:t>ONE</a:t>
            </a:r>
            <a:r>
              <a:rPr lang="en-US" sz="1200" baseline="0" dirty="0" smtClean="0"/>
              <a:t> True Church</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dirty="0" smtClean="0">
              <a:latin typeface="Trebuchet MS" panose="020B0603020202020204" pitchFamily="34" charset="0"/>
            </a:endParaRPr>
          </a:p>
          <a:p>
            <a:endParaRPr lang="en-US" dirty="0"/>
          </a:p>
        </p:txBody>
      </p:sp>
      <p:sp>
        <p:nvSpPr>
          <p:cNvPr id="4" name="Slide Number Placeholder 3"/>
          <p:cNvSpPr>
            <a:spLocks noGrp="1"/>
          </p:cNvSpPr>
          <p:nvPr>
            <p:ph type="sldNum" sz="quarter" idx="10"/>
          </p:nvPr>
        </p:nvSpPr>
        <p:spPr/>
        <p:txBody>
          <a:bodyPr/>
          <a:lstStyle/>
          <a:p>
            <a:fld id="{C34CA0F7-CFDF-41BE-8D54-A86AC7FEC8BF}" type="slidenum">
              <a:rPr lang="en-US" smtClean="0"/>
              <a:t>22</a:t>
            </a:fld>
            <a:endParaRPr lang="en-US"/>
          </a:p>
        </p:txBody>
      </p:sp>
    </p:spTree>
    <p:extLst>
      <p:ext uri="{BB962C8B-B14F-4D97-AF65-F5344CB8AC3E}">
        <p14:creationId xmlns:p14="http://schemas.microsoft.com/office/powerpoint/2010/main" val="3589568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30000" dirty="0" smtClean="0"/>
              <a:t>15</a:t>
            </a:r>
            <a:r>
              <a:rPr lang="en-US" dirty="0" smtClean="0"/>
              <a:t> He said to them, “But who do you say that I am?” </a:t>
            </a:r>
            <a:r>
              <a:rPr lang="en-US" baseline="30000" dirty="0" smtClean="0"/>
              <a:t>16</a:t>
            </a:r>
            <a:r>
              <a:rPr lang="en-US" dirty="0" smtClean="0"/>
              <a:t> Simon Peter said in reply, “You are the Messiah, the Son of the living God.” </a:t>
            </a:r>
            <a:r>
              <a:rPr lang="en-US" baseline="30000" dirty="0" smtClean="0"/>
              <a:t>17</a:t>
            </a:r>
            <a:r>
              <a:rPr lang="en-US" dirty="0" smtClean="0"/>
              <a:t> Jesus said to him in reply, “Blessed are you, Simon son of Jonah. For flesh and blood has not revealed this to you, but my heavenly Father. </a:t>
            </a:r>
          </a:p>
          <a:p>
            <a:endParaRPr lang="en-US" dirty="0" smtClean="0"/>
          </a:p>
          <a:p>
            <a:r>
              <a:rPr lang="en-US" baseline="30000" dirty="0" smtClean="0"/>
              <a:t>18</a:t>
            </a:r>
            <a:r>
              <a:rPr lang="en-US" dirty="0" smtClean="0"/>
              <a:t> And so I say to you, you are Peter, and upon this rock I will build my </a:t>
            </a:r>
            <a:r>
              <a:rPr lang="en-US" b="1" dirty="0" smtClean="0"/>
              <a:t>church,</a:t>
            </a:r>
            <a:r>
              <a:rPr lang="en-US" dirty="0" smtClean="0"/>
              <a:t> </a:t>
            </a:r>
            <a:r>
              <a:rPr lang="en-US" b="1" dirty="0" smtClean="0"/>
              <a:t>(Singular) </a:t>
            </a:r>
            <a:r>
              <a:rPr lang="en-US" dirty="0" smtClean="0"/>
              <a:t>and the gates of the netherworld shall not prevail against it. </a:t>
            </a:r>
            <a:r>
              <a:rPr lang="en-US" baseline="30000" dirty="0" smtClean="0"/>
              <a:t>19 </a:t>
            </a:r>
            <a:r>
              <a:rPr lang="en-US" dirty="0" smtClean="0"/>
              <a:t>I will give you the keys to the kingdom of heaven. Whatever you bind on earth shall be bound in heaven; and whatever you loose on earth shall be loosed in heaven.” </a:t>
            </a:r>
            <a:r>
              <a:rPr lang="en-US" sz="1200" kern="1200" dirty="0" smtClean="0">
                <a:solidFill>
                  <a:schemeClr val="tx1"/>
                </a:solidFill>
                <a:effectLst/>
                <a:latin typeface="+mn-lt"/>
                <a:ea typeface="+mn-ea"/>
                <a:cs typeface="+mn-cs"/>
              </a:rPr>
              <a:t> </a:t>
            </a:r>
          </a:p>
          <a:p>
            <a:endParaRPr lang="en-US" sz="1200" dirty="0" smtClean="0">
              <a:latin typeface="Trebuchet MS" panose="020B0603020202020204" pitchFamily="34" charset="0"/>
            </a:endParaRPr>
          </a:p>
          <a:p>
            <a:endParaRPr lang="en-US" dirty="0"/>
          </a:p>
        </p:txBody>
      </p:sp>
      <p:sp>
        <p:nvSpPr>
          <p:cNvPr id="4" name="Slide Number Placeholder 3"/>
          <p:cNvSpPr>
            <a:spLocks noGrp="1"/>
          </p:cNvSpPr>
          <p:nvPr>
            <p:ph type="sldNum" sz="quarter" idx="10"/>
          </p:nvPr>
        </p:nvSpPr>
        <p:spPr/>
        <p:txBody>
          <a:bodyPr/>
          <a:lstStyle/>
          <a:p>
            <a:fld id="{C34CA0F7-CFDF-41BE-8D54-A86AC7FEC8BF}" type="slidenum">
              <a:rPr lang="en-US" smtClean="0"/>
              <a:t>23</a:t>
            </a:fld>
            <a:endParaRPr lang="en-US"/>
          </a:p>
        </p:txBody>
      </p:sp>
    </p:spTree>
    <p:extLst>
      <p:ext uri="{BB962C8B-B14F-4D97-AF65-F5344CB8AC3E}">
        <p14:creationId xmlns:p14="http://schemas.microsoft.com/office/powerpoint/2010/main" val="32985071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Protestant argument: Big Rock, vs  Little Rock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Petra, feminine, is a solid, massive unmovable</a:t>
            </a:r>
            <a:r>
              <a:rPr lang="en-US" sz="1200" baseline="0" dirty="0" smtClean="0"/>
              <a:t> rock while Petrus, masculine, is a shifting, rolling or insecure stone.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Therefore, Peter and the church could not be the same, therefore Peter could not be the head of the church.</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C34CA0F7-CFDF-41BE-8D54-A86AC7FEC8BF}" type="slidenum">
              <a:rPr lang="en-US" smtClean="0"/>
              <a:t>24</a:t>
            </a:fld>
            <a:endParaRPr lang="en-US"/>
          </a:p>
        </p:txBody>
      </p:sp>
    </p:spTree>
    <p:extLst>
      <p:ext uri="{BB962C8B-B14F-4D97-AF65-F5344CB8AC3E}">
        <p14:creationId xmlns:p14="http://schemas.microsoft.com/office/powerpoint/2010/main" val="34931886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If you are writing in Greek, the words you heard from another person, either directly or indirectly, and you were concerned with the correct Greek grammar, you must use the masculine form when speaking of a man.  The Feminine, which</a:t>
            </a:r>
            <a:r>
              <a:rPr lang="en-US" sz="1200" baseline="0" dirty="0" smtClean="0"/>
              <a:t> better suites the church also describes an immovable object.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If you read the passage, Jesus says YOU are </a:t>
            </a:r>
            <a:r>
              <a:rPr lang="en-US" sz="1200" baseline="0" dirty="0" err="1" smtClean="0"/>
              <a:t>petros</a:t>
            </a:r>
            <a:r>
              <a:rPr lang="en-US" sz="1200" baseline="0" dirty="0" smtClean="0"/>
              <a:t> and upon THIS </a:t>
            </a:r>
            <a:r>
              <a:rPr lang="en-US" sz="1200" baseline="0" dirty="0" err="1" smtClean="0"/>
              <a:t>petra</a:t>
            </a:r>
            <a:r>
              <a:rPr lang="en-US" sz="1200" baseline="0" dirty="0" smtClean="0"/>
              <a:t> I will build my church.  But did he actually say that?</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C34CA0F7-CFDF-41BE-8D54-A86AC7FEC8BF}" type="slidenum">
              <a:rPr lang="en-US" smtClean="0"/>
              <a:t>25</a:t>
            </a:fld>
            <a:endParaRPr lang="en-US"/>
          </a:p>
        </p:txBody>
      </p:sp>
    </p:spTree>
    <p:extLst>
      <p:ext uri="{BB962C8B-B14F-4D97-AF65-F5344CB8AC3E}">
        <p14:creationId xmlns:p14="http://schemas.microsoft.com/office/powerpoint/2010/main" val="22959654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But we know from scripture that Jesus spoke Farsi as the common language of the time and region.</a:t>
            </a:r>
            <a:endParaRPr lang="en-US" dirty="0"/>
          </a:p>
        </p:txBody>
      </p:sp>
      <p:sp>
        <p:nvSpPr>
          <p:cNvPr id="4" name="Slide Number Placeholder 3"/>
          <p:cNvSpPr>
            <a:spLocks noGrp="1"/>
          </p:cNvSpPr>
          <p:nvPr>
            <p:ph type="sldNum" sz="quarter" idx="10"/>
          </p:nvPr>
        </p:nvSpPr>
        <p:spPr/>
        <p:txBody>
          <a:bodyPr/>
          <a:lstStyle/>
          <a:p>
            <a:fld id="{C34CA0F7-CFDF-41BE-8D54-A86AC7FEC8BF}" type="slidenum">
              <a:rPr lang="en-US" smtClean="0"/>
              <a:t>26</a:t>
            </a:fld>
            <a:endParaRPr lang="en-US"/>
          </a:p>
        </p:txBody>
      </p:sp>
    </p:spTree>
    <p:extLst>
      <p:ext uri="{BB962C8B-B14F-4D97-AF65-F5344CB8AC3E}">
        <p14:creationId xmlns:p14="http://schemas.microsoft.com/office/powerpoint/2010/main" val="24185525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word for rock in Farsi is </a:t>
            </a:r>
            <a:r>
              <a:rPr lang="en-US" sz="1200" dirty="0" err="1" smtClean="0"/>
              <a:t>Kefa</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Speaking in Farsi, the only thing Jesus could have</a:t>
            </a:r>
            <a:r>
              <a:rPr lang="en-US" sz="1200" baseline="0" dirty="0" smtClean="0"/>
              <a:t> said in grammatically correct Farsi is “You are </a:t>
            </a:r>
            <a:r>
              <a:rPr lang="en-US" sz="1200" baseline="0" dirty="0" err="1" smtClean="0"/>
              <a:t>Kefa</a:t>
            </a:r>
            <a:r>
              <a:rPr lang="en-US" sz="1200" baseline="0" dirty="0" smtClean="0"/>
              <a:t> and upon this </a:t>
            </a:r>
            <a:r>
              <a:rPr lang="en-US" sz="1200" baseline="0" dirty="0" err="1" smtClean="0"/>
              <a:t>Kefa</a:t>
            </a:r>
            <a:r>
              <a:rPr lang="en-US" sz="1200" baseline="0" dirty="0" smtClean="0"/>
              <a:t> I will build my Church.</a:t>
            </a:r>
            <a:endParaRPr lang="en-US" dirty="0"/>
          </a:p>
        </p:txBody>
      </p:sp>
      <p:sp>
        <p:nvSpPr>
          <p:cNvPr id="4" name="Slide Number Placeholder 3"/>
          <p:cNvSpPr>
            <a:spLocks noGrp="1"/>
          </p:cNvSpPr>
          <p:nvPr>
            <p:ph type="sldNum" sz="quarter" idx="10"/>
          </p:nvPr>
        </p:nvSpPr>
        <p:spPr/>
        <p:txBody>
          <a:bodyPr/>
          <a:lstStyle/>
          <a:p>
            <a:fld id="{C34CA0F7-CFDF-41BE-8D54-A86AC7FEC8BF}" type="slidenum">
              <a:rPr lang="en-US" smtClean="0"/>
              <a:t>27</a:t>
            </a:fld>
            <a:endParaRPr lang="en-US"/>
          </a:p>
        </p:txBody>
      </p:sp>
    </p:spTree>
    <p:extLst>
      <p:ext uri="{BB962C8B-B14F-4D97-AF65-F5344CB8AC3E}">
        <p14:creationId xmlns:p14="http://schemas.microsoft.com/office/powerpoint/2010/main" val="14185015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renaming of important figures in the Bible is a clear indication of having received a new mission in life by God.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algn="l"/>
            <a:r>
              <a:rPr lang="en-US" sz="1200" baseline="30000" dirty="0" smtClean="0"/>
              <a:t>5 </a:t>
            </a:r>
            <a:r>
              <a:rPr lang="en-US" sz="1200" dirty="0" smtClean="0"/>
              <a:t>No longer will you be called </a:t>
            </a:r>
            <a:r>
              <a:rPr lang="en-US" sz="1200" dirty="0" smtClean="0">
                <a:solidFill>
                  <a:schemeClr val="accent4"/>
                </a:solidFill>
              </a:rPr>
              <a:t>Abram</a:t>
            </a:r>
            <a:r>
              <a:rPr lang="en-US" sz="1200" dirty="0" smtClean="0"/>
              <a:t>; your name will be </a:t>
            </a:r>
            <a:r>
              <a:rPr lang="en-US" sz="1200" dirty="0" smtClean="0">
                <a:solidFill>
                  <a:schemeClr val="accent4"/>
                </a:solidFill>
              </a:rPr>
              <a:t>Abraham</a:t>
            </a:r>
            <a:r>
              <a:rPr lang="en-US" sz="1200" dirty="0" smtClean="0"/>
              <a:t>, for I have made you a father of many nations.</a:t>
            </a:r>
          </a:p>
          <a:p>
            <a:pPr algn="l"/>
            <a:r>
              <a:rPr lang="en-US" sz="1200" b="1" dirty="0" smtClean="0">
                <a:solidFill>
                  <a:schemeClr val="accent4"/>
                </a:solidFill>
              </a:rPr>
              <a:t>Genesis 17:5</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r>
              <a:rPr lang="en-US" sz="1200" b="1" dirty="0" smtClean="0"/>
              <a:t>Abram</a:t>
            </a:r>
            <a:r>
              <a:rPr lang="en-US" sz="1200" dirty="0" smtClean="0"/>
              <a:t> demonstrated his great faith in the Lord by his willingness to sacrifice</a:t>
            </a:r>
            <a:r>
              <a:rPr lang="en-US" sz="1200" baseline="0" dirty="0" smtClean="0"/>
              <a:t> his son to the will of God.  For his great faith, God renamed him </a:t>
            </a:r>
            <a:r>
              <a:rPr lang="en-US" sz="1200" b="1" baseline="0" dirty="0" smtClean="0"/>
              <a:t>Abraham</a:t>
            </a:r>
            <a:r>
              <a:rPr lang="en-US" sz="1200" baseline="0" dirty="0" smtClean="0"/>
              <a:t> and made a covenant that he would be the father of a great nation, of many nations.</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34CA0F7-CFDF-41BE-8D54-A86AC7FEC8BF}" type="slidenum">
              <a:rPr lang="en-US" smtClean="0"/>
              <a:t>28</a:t>
            </a:fld>
            <a:endParaRPr lang="en-US"/>
          </a:p>
        </p:txBody>
      </p:sp>
    </p:spTree>
    <p:extLst>
      <p:ext uri="{BB962C8B-B14F-4D97-AF65-F5344CB8AC3E}">
        <p14:creationId xmlns:p14="http://schemas.microsoft.com/office/powerpoint/2010/main" val="42448756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aseline="30000" dirty="0" smtClean="0"/>
              <a:t>17</a:t>
            </a:r>
            <a:r>
              <a:rPr lang="en-US" sz="1200" dirty="0" smtClean="0"/>
              <a:t> Jesus said to him in reply, “Blessed are you, </a:t>
            </a:r>
            <a:r>
              <a:rPr lang="en-US" sz="1200" b="1" dirty="0" smtClean="0">
                <a:solidFill>
                  <a:schemeClr val="accent4"/>
                </a:solidFill>
              </a:rPr>
              <a:t>Simon</a:t>
            </a:r>
            <a:r>
              <a:rPr lang="en-US" sz="1200" dirty="0" smtClean="0"/>
              <a:t> son of Jonah. For flesh and blood has not revealed this to you, but my heavenly Father. </a:t>
            </a:r>
            <a:r>
              <a:rPr lang="en-US" sz="1200" baseline="30000" dirty="0" smtClean="0"/>
              <a:t>18</a:t>
            </a:r>
            <a:r>
              <a:rPr lang="en-US" sz="1200" dirty="0" smtClean="0"/>
              <a:t> And so I say to you, you are </a:t>
            </a:r>
            <a:r>
              <a:rPr lang="en-US" sz="1200" b="1" dirty="0" smtClean="0">
                <a:solidFill>
                  <a:schemeClr val="accent4"/>
                </a:solidFill>
              </a:rPr>
              <a:t>Peter</a:t>
            </a:r>
            <a:r>
              <a:rPr lang="en-US" sz="1200" dirty="0" smtClean="0"/>
              <a:t>, and upon this rock I will build my church, and the gates of the netherworld shall not prevail against it. </a:t>
            </a:r>
          </a:p>
          <a:p>
            <a:r>
              <a:rPr lang="en-US" sz="1200" b="1" dirty="0" smtClean="0">
                <a:solidFill>
                  <a:schemeClr val="accent4"/>
                </a:solidFill>
              </a:rPr>
              <a:t>Matthew 16:17-18</a:t>
            </a:r>
          </a:p>
          <a:p>
            <a:endParaRPr lang="en-US" sz="1200" b="1" dirty="0" smtClean="0">
              <a:solidFill>
                <a:schemeClr val="accent4"/>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In renaming Simon to Peter, Christ clearly indicated a preferential station for Peter, elevating his importance in the Church.</a:t>
            </a:r>
          </a:p>
          <a:p>
            <a:endParaRPr lang="en-US" sz="1200" b="1" dirty="0" smtClean="0">
              <a:solidFill>
                <a:schemeClr val="accent4"/>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34CA0F7-CFDF-41BE-8D54-A86AC7FEC8BF}" type="slidenum">
              <a:rPr lang="en-US" smtClean="0"/>
              <a:t>29</a:t>
            </a:fld>
            <a:endParaRPr lang="en-US"/>
          </a:p>
        </p:txBody>
      </p:sp>
    </p:spTree>
    <p:extLst>
      <p:ext uri="{BB962C8B-B14F-4D97-AF65-F5344CB8AC3E}">
        <p14:creationId xmlns:p14="http://schemas.microsoft.com/office/powerpoint/2010/main" val="3055495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short distance away was another, smaller stone building that he failed to even mention.</a:t>
            </a:r>
          </a:p>
          <a:p>
            <a:r>
              <a:rPr lang="en-US" dirty="0" smtClean="0"/>
              <a:t>His rescuers stopped and asked him, “What’s that little building over there?”</a:t>
            </a:r>
          </a:p>
          <a:p>
            <a:r>
              <a:rPr lang="en-US" dirty="0" smtClean="0"/>
              <a:t>He looked over his shoulder and said casually, with some distain,</a:t>
            </a:r>
            <a:endParaRPr lang="en-US" dirty="0"/>
          </a:p>
        </p:txBody>
      </p:sp>
      <p:sp>
        <p:nvSpPr>
          <p:cNvPr id="4" name="Slide Number Placeholder 3"/>
          <p:cNvSpPr>
            <a:spLocks noGrp="1"/>
          </p:cNvSpPr>
          <p:nvPr>
            <p:ph type="sldNum" sz="quarter" idx="10"/>
          </p:nvPr>
        </p:nvSpPr>
        <p:spPr/>
        <p:txBody>
          <a:bodyPr/>
          <a:lstStyle/>
          <a:p>
            <a:fld id="{C34CA0F7-CFDF-41BE-8D54-A86AC7FEC8BF}" type="slidenum">
              <a:rPr lang="en-US" smtClean="0"/>
              <a:t>3</a:t>
            </a:fld>
            <a:endParaRPr lang="en-US"/>
          </a:p>
        </p:txBody>
      </p:sp>
    </p:spTree>
    <p:extLst>
      <p:ext uri="{BB962C8B-B14F-4D97-AF65-F5344CB8AC3E}">
        <p14:creationId xmlns:p14="http://schemas.microsoft.com/office/powerpoint/2010/main" val="1360950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Jesus spoke Farsi. The word for rock in Farsi is </a:t>
            </a:r>
            <a:r>
              <a:rPr lang="en-US" sz="1200" b="1" dirty="0" err="1" smtClean="0"/>
              <a:t>Kefa</a:t>
            </a:r>
            <a:endParaRPr lang="en-US" sz="1200"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Viewed this way, </a:t>
            </a:r>
            <a:r>
              <a:rPr lang="en-US" sz="1200" baseline="0" dirty="0" smtClean="0"/>
              <a:t>Peter is the rock upon which Christ built His </a:t>
            </a:r>
            <a:r>
              <a:rPr lang="en-US" sz="1200" b="1" baseline="0" dirty="0" smtClean="0"/>
              <a:t>One</a:t>
            </a:r>
            <a:r>
              <a:rPr lang="en-US" sz="1200" baseline="0" dirty="0" smtClean="0"/>
              <a:t> Church</a:t>
            </a:r>
            <a:endParaRPr lang="en-US" dirty="0"/>
          </a:p>
        </p:txBody>
      </p:sp>
      <p:sp>
        <p:nvSpPr>
          <p:cNvPr id="4" name="Slide Number Placeholder 3"/>
          <p:cNvSpPr>
            <a:spLocks noGrp="1"/>
          </p:cNvSpPr>
          <p:nvPr>
            <p:ph type="sldNum" sz="quarter" idx="10"/>
          </p:nvPr>
        </p:nvSpPr>
        <p:spPr/>
        <p:txBody>
          <a:bodyPr/>
          <a:lstStyle/>
          <a:p>
            <a:fld id="{C34CA0F7-CFDF-41BE-8D54-A86AC7FEC8BF}" type="slidenum">
              <a:rPr lang="en-US" smtClean="0"/>
              <a:t>30</a:t>
            </a:fld>
            <a:endParaRPr lang="en-US"/>
          </a:p>
        </p:txBody>
      </p:sp>
    </p:spTree>
    <p:extLst>
      <p:ext uri="{BB962C8B-B14F-4D97-AF65-F5344CB8AC3E}">
        <p14:creationId xmlns:p14="http://schemas.microsoft.com/office/powerpoint/2010/main" val="33177960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What does the Bible have to say about one or many churches?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dirty="0" smtClean="0">
              <a:latin typeface="Trebuchet MS" panose="020B0603020202020204" pitchFamily="34" charset="0"/>
            </a:endParaRPr>
          </a:p>
          <a:p>
            <a:endParaRPr lang="en-US" dirty="0"/>
          </a:p>
        </p:txBody>
      </p:sp>
      <p:sp>
        <p:nvSpPr>
          <p:cNvPr id="4" name="Slide Number Placeholder 3"/>
          <p:cNvSpPr>
            <a:spLocks noGrp="1"/>
          </p:cNvSpPr>
          <p:nvPr>
            <p:ph type="sldNum" sz="quarter" idx="10"/>
          </p:nvPr>
        </p:nvSpPr>
        <p:spPr/>
        <p:txBody>
          <a:bodyPr/>
          <a:lstStyle/>
          <a:p>
            <a:fld id="{C34CA0F7-CFDF-41BE-8D54-A86AC7FEC8BF}" type="slidenum">
              <a:rPr lang="en-US" smtClean="0"/>
              <a:t>31</a:t>
            </a:fld>
            <a:endParaRPr lang="en-US"/>
          </a:p>
        </p:txBody>
      </p:sp>
    </p:spTree>
    <p:extLst>
      <p:ext uri="{BB962C8B-B14F-4D97-AF65-F5344CB8AC3E}">
        <p14:creationId xmlns:p14="http://schemas.microsoft.com/office/powerpoint/2010/main" val="3073296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accent4"/>
                </a:solidFill>
              </a:rPr>
              <a:t>John 10:16 </a:t>
            </a:r>
            <a:r>
              <a:rPr lang="en-US" sz="1200" dirty="0" smtClean="0"/>
              <a:t/>
            </a:r>
            <a:br>
              <a:rPr lang="en-US" sz="1200" dirty="0" smtClean="0"/>
            </a:br>
            <a:r>
              <a:rPr lang="en-US" sz="1200" baseline="30000" dirty="0" smtClean="0"/>
              <a:t>16</a:t>
            </a:r>
            <a:r>
              <a:rPr lang="en-US" sz="1200" dirty="0" smtClean="0"/>
              <a:t> I have other sheep that do not belong to this fold. These also I must lead, and they will hear my voice, and there will be </a:t>
            </a:r>
            <a:r>
              <a:rPr lang="en-US" sz="1200" dirty="0" smtClean="0">
                <a:solidFill>
                  <a:schemeClr val="accent4"/>
                </a:solidFill>
              </a:rPr>
              <a:t>one flock, one shepherd</a:t>
            </a:r>
            <a:r>
              <a:rPr lang="en-US" sz="1200" dirty="0" smtClean="0"/>
              <a:t>.</a:t>
            </a:r>
          </a:p>
          <a:p>
            <a:endParaRPr lang="en-US" sz="1200" dirty="0" smtClean="0"/>
          </a:p>
          <a:p>
            <a:r>
              <a:rPr lang="en-US" sz="1200" dirty="0" smtClean="0"/>
              <a:t>Jesus teaching the disciples. </a:t>
            </a:r>
            <a:endParaRPr lang="en-US" sz="1200" dirty="0"/>
          </a:p>
        </p:txBody>
      </p:sp>
      <p:sp>
        <p:nvSpPr>
          <p:cNvPr id="4" name="Slide Number Placeholder 3"/>
          <p:cNvSpPr>
            <a:spLocks noGrp="1"/>
          </p:cNvSpPr>
          <p:nvPr>
            <p:ph type="sldNum" sz="quarter" idx="10"/>
          </p:nvPr>
        </p:nvSpPr>
        <p:spPr/>
        <p:txBody>
          <a:bodyPr/>
          <a:lstStyle/>
          <a:p>
            <a:fld id="{C34CA0F7-CFDF-41BE-8D54-A86AC7FEC8BF}" type="slidenum">
              <a:rPr lang="en-US" smtClean="0"/>
              <a:t>32</a:t>
            </a:fld>
            <a:endParaRPr lang="en-US"/>
          </a:p>
        </p:txBody>
      </p:sp>
    </p:spTree>
    <p:extLst>
      <p:ext uri="{BB962C8B-B14F-4D97-AF65-F5344CB8AC3E}">
        <p14:creationId xmlns:p14="http://schemas.microsoft.com/office/powerpoint/2010/main" val="8291392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chemeClr val="accent4"/>
                </a:solidFill>
              </a:rPr>
              <a:t>John 17:17-23</a:t>
            </a:r>
            <a:r>
              <a:rPr lang="en-US" sz="1200" dirty="0" smtClean="0">
                <a:solidFill>
                  <a:schemeClr val="accent4"/>
                </a:solidFill>
              </a:rPr>
              <a:t> Jesus prays to the Father before His</a:t>
            </a:r>
            <a:r>
              <a:rPr lang="en-US" sz="1200" baseline="0" dirty="0" smtClean="0">
                <a:solidFill>
                  <a:schemeClr val="accent4"/>
                </a:solidFill>
              </a:rPr>
              <a:t> betrayal</a:t>
            </a:r>
            <a:r>
              <a:rPr lang="en-US" sz="1200" dirty="0" smtClean="0"/>
              <a:t/>
            </a:r>
            <a:br>
              <a:rPr lang="en-US" sz="1200" dirty="0" smtClean="0"/>
            </a:br>
            <a:r>
              <a:rPr lang="en-US" sz="1200" baseline="30000" dirty="0" smtClean="0"/>
              <a:t>17</a:t>
            </a:r>
            <a:r>
              <a:rPr lang="en-US" sz="1200" dirty="0" smtClean="0"/>
              <a:t> Consecrate them in the truth. Your word is truth. </a:t>
            </a:r>
            <a:r>
              <a:rPr lang="en-US" sz="1200" baseline="30000" dirty="0" smtClean="0"/>
              <a:t>18</a:t>
            </a:r>
            <a:r>
              <a:rPr lang="en-US" sz="1200" dirty="0" smtClean="0"/>
              <a:t> As you sent me into the world, so I sent them into the world. </a:t>
            </a:r>
            <a:r>
              <a:rPr lang="en-US" sz="1200" baseline="30000" dirty="0" smtClean="0"/>
              <a:t>19</a:t>
            </a:r>
            <a:r>
              <a:rPr lang="en-US" sz="1200" dirty="0" smtClean="0"/>
              <a:t> And I consecrate myself for them, so that they also may be consecrated in truth. </a:t>
            </a:r>
            <a:r>
              <a:rPr lang="en-US" sz="1200" baseline="30000" dirty="0" smtClean="0"/>
              <a:t>20</a:t>
            </a:r>
            <a:r>
              <a:rPr lang="en-US" sz="1200" dirty="0" smtClean="0"/>
              <a:t> I pray not only for them, but also for those who will believe in me through their word, </a:t>
            </a:r>
            <a:r>
              <a:rPr lang="en-US" sz="1200" baseline="30000" dirty="0" smtClean="0"/>
              <a:t>21</a:t>
            </a:r>
            <a:r>
              <a:rPr lang="en-US" sz="1200" dirty="0" smtClean="0"/>
              <a:t> </a:t>
            </a:r>
            <a:r>
              <a:rPr lang="en-US" sz="1200" b="1" dirty="0" smtClean="0">
                <a:solidFill>
                  <a:schemeClr val="accent4"/>
                </a:solidFill>
              </a:rPr>
              <a:t>so that they may all be one</a:t>
            </a:r>
            <a:r>
              <a:rPr lang="en-US" sz="1200" dirty="0" smtClean="0"/>
              <a:t>, as you, Father, are in me and I in you, that they also may be in us, that the world may believe that you sent me. </a:t>
            </a:r>
            <a:r>
              <a:rPr lang="en-US" sz="1200" baseline="30000" dirty="0" smtClean="0"/>
              <a:t>22</a:t>
            </a:r>
            <a:r>
              <a:rPr lang="en-US" sz="1200" dirty="0" smtClean="0"/>
              <a:t> And I have given them the glory you gave me, </a:t>
            </a:r>
            <a:r>
              <a:rPr lang="en-US" sz="1200" b="1" dirty="0" smtClean="0"/>
              <a:t>so that </a:t>
            </a:r>
            <a:r>
              <a:rPr lang="en-US" sz="1200" b="1" dirty="0" smtClean="0">
                <a:solidFill>
                  <a:schemeClr val="accent4"/>
                </a:solidFill>
              </a:rPr>
              <a:t>they may be one, as we are one</a:t>
            </a:r>
            <a:r>
              <a:rPr lang="en-US" sz="1200" dirty="0" smtClean="0"/>
              <a:t>, </a:t>
            </a:r>
            <a:r>
              <a:rPr lang="en-US" sz="1200" baseline="30000" dirty="0" smtClean="0"/>
              <a:t>23</a:t>
            </a:r>
            <a:r>
              <a:rPr lang="en-US" sz="1200" dirty="0" smtClean="0"/>
              <a:t> I in them and you in me, that they may be </a:t>
            </a:r>
            <a:r>
              <a:rPr lang="en-US" sz="1200" b="1" dirty="0" smtClean="0">
                <a:solidFill>
                  <a:schemeClr val="accent4"/>
                </a:solidFill>
              </a:rPr>
              <a:t>brought to perfection as one</a:t>
            </a:r>
            <a:r>
              <a:rPr lang="en-US" sz="1200" dirty="0" smtClean="0"/>
              <a:t>, that the world may know that you sent me, and that you loved them even as you loved me. </a:t>
            </a:r>
            <a:endParaRPr lang="en-US" sz="1200" dirty="0"/>
          </a:p>
        </p:txBody>
      </p:sp>
      <p:sp>
        <p:nvSpPr>
          <p:cNvPr id="4" name="Slide Number Placeholder 3"/>
          <p:cNvSpPr>
            <a:spLocks noGrp="1"/>
          </p:cNvSpPr>
          <p:nvPr>
            <p:ph type="sldNum" sz="quarter" idx="10"/>
          </p:nvPr>
        </p:nvSpPr>
        <p:spPr/>
        <p:txBody>
          <a:bodyPr/>
          <a:lstStyle/>
          <a:p>
            <a:fld id="{C34CA0F7-CFDF-41BE-8D54-A86AC7FEC8BF}" type="slidenum">
              <a:rPr lang="en-US" smtClean="0"/>
              <a:t>33</a:t>
            </a:fld>
            <a:endParaRPr lang="en-US"/>
          </a:p>
        </p:txBody>
      </p:sp>
    </p:spTree>
    <p:extLst>
      <p:ext uri="{BB962C8B-B14F-4D97-AF65-F5344CB8AC3E}">
        <p14:creationId xmlns:p14="http://schemas.microsoft.com/office/powerpoint/2010/main" val="31919540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chemeClr val="accent4"/>
                </a:solidFill>
              </a:rPr>
              <a:t>Romans 15:5-6</a:t>
            </a:r>
            <a:r>
              <a:rPr lang="en-US" sz="1200" dirty="0" smtClean="0">
                <a:solidFill>
                  <a:schemeClr val="accent4"/>
                </a:solidFill>
              </a:rPr>
              <a:t> </a:t>
            </a:r>
            <a:r>
              <a:rPr lang="en-US" sz="1200" dirty="0" smtClean="0"/>
              <a:t/>
            </a:r>
            <a:br>
              <a:rPr lang="en-US" sz="1200" dirty="0" smtClean="0"/>
            </a:br>
            <a:r>
              <a:rPr lang="en-US" sz="1200" baseline="30000" dirty="0" smtClean="0"/>
              <a:t>5</a:t>
            </a:r>
            <a:r>
              <a:rPr lang="en-US" sz="1200" dirty="0" smtClean="0"/>
              <a:t> May the God of endurance and encouragement grant you </a:t>
            </a:r>
            <a:r>
              <a:rPr lang="en-US" sz="1200" dirty="0" smtClean="0">
                <a:solidFill>
                  <a:schemeClr val="accent4"/>
                </a:solidFill>
              </a:rPr>
              <a:t>to </a:t>
            </a:r>
            <a:r>
              <a:rPr lang="en-US" sz="1200" b="1" dirty="0" smtClean="0">
                <a:solidFill>
                  <a:schemeClr val="accent4"/>
                </a:solidFill>
              </a:rPr>
              <a:t>think in harmony with one another</a:t>
            </a:r>
            <a:r>
              <a:rPr lang="en-US" sz="1200" dirty="0" smtClean="0"/>
              <a:t>, in keeping with Christ Jesus, </a:t>
            </a:r>
            <a:r>
              <a:rPr lang="en-US" sz="1200" baseline="30000" dirty="0" smtClean="0"/>
              <a:t>6</a:t>
            </a:r>
            <a:r>
              <a:rPr lang="en-US" sz="1200" dirty="0" smtClean="0"/>
              <a:t> that with </a:t>
            </a:r>
            <a:r>
              <a:rPr lang="en-US" sz="1200" b="1" dirty="0" smtClean="0">
                <a:solidFill>
                  <a:schemeClr val="accent4"/>
                </a:solidFill>
              </a:rPr>
              <a:t>one accord you may with one voice glorify the God and Father of our Lord Jesus Christ</a:t>
            </a:r>
            <a:r>
              <a:rPr lang="en-US" sz="1200" dirty="0" smtClean="0">
                <a:solidFill>
                  <a:schemeClr val="accent4"/>
                </a:solidFill>
              </a:rPr>
              <a:t>. </a:t>
            </a:r>
          </a:p>
        </p:txBody>
      </p:sp>
      <p:sp>
        <p:nvSpPr>
          <p:cNvPr id="4" name="Slide Number Placeholder 3"/>
          <p:cNvSpPr>
            <a:spLocks noGrp="1"/>
          </p:cNvSpPr>
          <p:nvPr>
            <p:ph type="sldNum" sz="quarter" idx="10"/>
          </p:nvPr>
        </p:nvSpPr>
        <p:spPr/>
        <p:txBody>
          <a:bodyPr/>
          <a:lstStyle/>
          <a:p>
            <a:fld id="{C34CA0F7-CFDF-41BE-8D54-A86AC7FEC8BF}" type="slidenum">
              <a:rPr lang="en-US" smtClean="0"/>
              <a:t>34</a:t>
            </a:fld>
            <a:endParaRPr lang="en-US"/>
          </a:p>
        </p:txBody>
      </p:sp>
    </p:spTree>
    <p:extLst>
      <p:ext uri="{BB962C8B-B14F-4D97-AF65-F5344CB8AC3E}">
        <p14:creationId xmlns:p14="http://schemas.microsoft.com/office/powerpoint/2010/main" val="23248283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chemeClr val="accent4"/>
                </a:solidFill>
              </a:rPr>
              <a:t>1 Corinthians 1:10</a:t>
            </a:r>
            <a:r>
              <a:rPr lang="en-US" sz="1200" dirty="0" smtClean="0">
                <a:solidFill>
                  <a:schemeClr val="accent4"/>
                </a:solidFill>
              </a:rPr>
              <a:t> </a:t>
            </a:r>
            <a:r>
              <a:rPr lang="en-US" sz="1200" dirty="0" smtClean="0"/>
              <a:t/>
            </a:r>
            <a:br>
              <a:rPr lang="en-US" sz="1200" dirty="0" smtClean="0"/>
            </a:br>
            <a:r>
              <a:rPr lang="en-US" sz="1200" baseline="30000" dirty="0" smtClean="0"/>
              <a:t>10</a:t>
            </a:r>
            <a:r>
              <a:rPr lang="en-US" sz="1200" dirty="0" smtClean="0"/>
              <a:t> I urge you, brothers, in the name of our Lord Jesus Christ, that </a:t>
            </a:r>
            <a:r>
              <a:rPr lang="en-US" sz="1200" b="1" dirty="0" smtClean="0">
                <a:solidFill>
                  <a:schemeClr val="accent4"/>
                </a:solidFill>
              </a:rPr>
              <a:t>all of you agree in what you say, and that there be no divisions among you, but that you be united in the same mind and in the same purpose</a:t>
            </a:r>
            <a:r>
              <a:rPr lang="en-US" sz="1200" b="1" dirty="0" smtClean="0"/>
              <a:t>.</a:t>
            </a:r>
            <a:r>
              <a:rPr lang="en-US" sz="1200" dirty="0" smtClean="0"/>
              <a:t> </a:t>
            </a:r>
            <a:endParaRPr lang="en-US" sz="1200" dirty="0" smtClean="0">
              <a:solidFill>
                <a:schemeClr val="accent4"/>
              </a:solidFill>
            </a:endParaRPr>
          </a:p>
        </p:txBody>
      </p:sp>
      <p:sp>
        <p:nvSpPr>
          <p:cNvPr id="4" name="Slide Number Placeholder 3"/>
          <p:cNvSpPr>
            <a:spLocks noGrp="1"/>
          </p:cNvSpPr>
          <p:nvPr>
            <p:ph type="sldNum" sz="quarter" idx="10"/>
          </p:nvPr>
        </p:nvSpPr>
        <p:spPr/>
        <p:txBody>
          <a:bodyPr/>
          <a:lstStyle/>
          <a:p>
            <a:fld id="{C34CA0F7-CFDF-41BE-8D54-A86AC7FEC8BF}" type="slidenum">
              <a:rPr lang="en-US" smtClean="0"/>
              <a:t>35</a:t>
            </a:fld>
            <a:endParaRPr lang="en-US"/>
          </a:p>
        </p:txBody>
      </p:sp>
    </p:spTree>
    <p:extLst>
      <p:ext uri="{BB962C8B-B14F-4D97-AF65-F5344CB8AC3E}">
        <p14:creationId xmlns:p14="http://schemas.microsoft.com/office/powerpoint/2010/main" val="35420620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1 Corinthians 12:13</a:t>
            </a:r>
            <a:r>
              <a:rPr lang="en-US" sz="1200" dirty="0" smtClean="0"/>
              <a:t> </a:t>
            </a:r>
            <a:br>
              <a:rPr lang="en-US" sz="1200" dirty="0" smtClean="0"/>
            </a:br>
            <a:r>
              <a:rPr lang="en-US" sz="1200" baseline="30000" dirty="0" smtClean="0"/>
              <a:t>13</a:t>
            </a:r>
            <a:r>
              <a:rPr lang="en-US" sz="1200" dirty="0" smtClean="0"/>
              <a:t> For in </a:t>
            </a:r>
            <a:r>
              <a:rPr lang="en-US" sz="1200" b="1" dirty="0" smtClean="0"/>
              <a:t>one Spirit </a:t>
            </a:r>
            <a:r>
              <a:rPr lang="en-US" sz="1200" dirty="0" smtClean="0"/>
              <a:t>we were all baptized into </a:t>
            </a:r>
            <a:r>
              <a:rPr lang="en-US" sz="1200" b="1" dirty="0" smtClean="0"/>
              <a:t>one body</a:t>
            </a:r>
            <a:r>
              <a:rPr lang="en-US" sz="1200" dirty="0" smtClean="0"/>
              <a:t>, whether Jews or Greeks, slaves or free persons, and we were all given to drink of </a:t>
            </a:r>
            <a:r>
              <a:rPr lang="en-US" sz="1200" b="1" dirty="0" smtClean="0"/>
              <a:t>one Spirit</a:t>
            </a:r>
            <a:r>
              <a:rPr lang="en-US" sz="1200" dirty="0" smtClean="0"/>
              <a:t>. </a:t>
            </a:r>
            <a:endParaRPr lang="en-US" sz="1200" dirty="0" smtClean="0">
              <a:solidFill>
                <a:schemeClr val="accent4"/>
              </a:solidFill>
            </a:endParaRPr>
          </a:p>
        </p:txBody>
      </p:sp>
      <p:sp>
        <p:nvSpPr>
          <p:cNvPr id="4" name="Slide Number Placeholder 3"/>
          <p:cNvSpPr>
            <a:spLocks noGrp="1"/>
          </p:cNvSpPr>
          <p:nvPr>
            <p:ph type="sldNum" sz="quarter" idx="10"/>
          </p:nvPr>
        </p:nvSpPr>
        <p:spPr/>
        <p:txBody>
          <a:bodyPr/>
          <a:lstStyle/>
          <a:p>
            <a:fld id="{C34CA0F7-CFDF-41BE-8D54-A86AC7FEC8BF}" type="slidenum">
              <a:rPr lang="en-US" smtClean="0"/>
              <a:t>36</a:t>
            </a:fld>
            <a:endParaRPr lang="en-US"/>
          </a:p>
        </p:txBody>
      </p:sp>
    </p:spTree>
    <p:extLst>
      <p:ext uri="{BB962C8B-B14F-4D97-AF65-F5344CB8AC3E}">
        <p14:creationId xmlns:p14="http://schemas.microsoft.com/office/powerpoint/2010/main" val="32329946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chemeClr val="accent4"/>
                </a:solidFill>
              </a:rPr>
              <a:t>Ephesians 4:3-6 </a:t>
            </a:r>
            <a:r>
              <a:rPr lang="en-US" sz="1200" dirty="0" smtClean="0"/>
              <a:t/>
            </a:r>
            <a:br>
              <a:rPr lang="en-US" sz="1200" dirty="0" smtClean="0"/>
            </a:br>
            <a:r>
              <a:rPr lang="en-US" sz="1200" baseline="30000" dirty="0" smtClean="0"/>
              <a:t>3</a:t>
            </a:r>
            <a:r>
              <a:rPr lang="en-US" sz="1200" dirty="0" smtClean="0"/>
              <a:t> striving to preserve the </a:t>
            </a:r>
            <a:r>
              <a:rPr lang="en-US" sz="1200" b="1" dirty="0" smtClean="0"/>
              <a:t>unity of the spirit </a:t>
            </a:r>
            <a:r>
              <a:rPr lang="en-US" sz="1200" dirty="0" smtClean="0"/>
              <a:t>through the bond of peace: </a:t>
            </a:r>
            <a:r>
              <a:rPr lang="en-US" sz="1200" baseline="30000" dirty="0" smtClean="0"/>
              <a:t>4</a:t>
            </a:r>
            <a:r>
              <a:rPr lang="en-US" sz="1200" dirty="0" smtClean="0"/>
              <a:t> </a:t>
            </a:r>
            <a:r>
              <a:rPr lang="en-US" sz="1200" b="1" dirty="0" smtClean="0"/>
              <a:t>one body and one Spirit</a:t>
            </a:r>
            <a:r>
              <a:rPr lang="en-US" sz="1200" dirty="0" smtClean="0"/>
              <a:t>, as you were also called to the </a:t>
            </a:r>
            <a:r>
              <a:rPr lang="en-US" sz="1200" b="1" dirty="0" smtClean="0"/>
              <a:t>one hope </a:t>
            </a:r>
            <a:r>
              <a:rPr lang="en-US" sz="1200" dirty="0" smtClean="0"/>
              <a:t>of your call; </a:t>
            </a:r>
            <a:r>
              <a:rPr lang="en-US" sz="1200" baseline="30000" dirty="0" smtClean="0"/>
              <a:t>5</a:t>
            </a:r>
            <a:r>
              <a:rPr lang="en-US" sz="1200" dirty="0" smtClean="0"/>
              <a:t> </a:t>
            </a:r>
            <a:r>
              <a:rPr lang="en-US" sz="1200" b="1" dirty="0" smtClean="0"/>
              <a:t>one Lord, one faith, one baptism; </a:t>
            </a:r>
            <a:r>
              <a:rPr lang="en-US" sz="1200" b="1" baseline="30000" dirty="0" smtClean="0"/>
              <a:t>6</a:t>
            </a:r>
            <a:r>
              <a:rPr lang="en-US" sz="1200" b="1" dirty="0" smtClean="0"/>
              <a:t> one God and Father of all</a:t>
            </a:r>
            <a:r>
              <a:rPr lang="en-US" sz="1200" dirty="0" smtClean="0"/>
              <a:t>, who is over all and through all and in all.</a:t>
            </a:r>
          </a:p>
          <a:p>
            <a:endParaRPr lang="en-US" sz="1200" dirty="0" smtClean="0">
              <a:solidFill>
                <a:schemeClr val="accent4"/>
              </a:solidFill>
            </a:endParaRPr>
          </a:p>
        </p:txBody>
      </p:sp>
      <p:sp>
        <p:nvSpPr>
          <p:cNvPr id="4" name="Slide Number Placeholder 3"/>
          <p:cNvSpPr>
            <a:spLocks noGrp="1"/>
          </p:cNvSpPr>
          <p:nvPr>
            <p:ph type="sldNum" sz="quarter" idx="10"/>
          </p:nvPr>
        </p:nvSpPr>
        <p:spPr/>
        <p:txBody>
          <a:bodyPr/>
          <a:lstStyle/>
          <a:p>
            <a:fld id="{C34CA0F7-CFDF-41BE-8D54-A86AC7FEC8BF}" type="slidenum">
              <a:rPr lang="en-US" smtClean="0"/>
              <a:t>37</a:t>
            </a:fld>
            <a:endParaRPr lang="en-US"/>
          </a:p>
        </p:txBody>
      </p:sp>
    </p:spTree>
    <p:extLst>
      <p:ext uri="{BB962C8B-B14F-4D97-AF65-F5344CB8AC3E}">
        <p14:creationId xmlns:p14="http://schemas.microsoft.com/office/powerpoint/2010/main" val="42445818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Colossians 3:15 </a:t>
            </a:r>
            <a:r>
              <a:rPr lang="en-US" dirty="0" smtClean="0"/>
              <a:t/>
            </a:r>
            <a:br>
              <a:rPr lang="en-US" dirty="0" smtClean="0"/>
            </a:br>
            <a:r>
              <a:rPr lang="en-US" sz="1200" baseline="30000" dirty="0" smtClean="0"/>
              <a:t>15</a:t>
            </a:r>
            <a:r>
              <a:rPr lang="en-US" sz="1200" dirty="0" smtClean="0"/>
              <a:t> And let the peace of Christ control your hearts, the peace into which you were also called in </a:t>
            </a:r>
            <a:r>
              <a:rPr lang="en-US" sz="1200" b="1" dirty="0" smtClean="0">
                <a:solidFill>
                  <a:schemeClr val="accent4"/>
                </a:solidFill>
              </a:rPr>
              <a:t>one body</a:t>
            </a:r>
            <a:r>
              <a:rPr lang="en-US" sz="1200" dirty="0" smtClean="0"/>
              <a:t>. And be thankful </a:t>
            </a:r>
            <a:endParaRPr lang="en-US" sz="1200" dirty="0">
              <a:solidFill>
                <a:schemeClr val="accent4"/>
              </a:solidFill>
            </a:endParaRPr>
          </a:p>
        </p:txBody>
      </p:sp>
      <p:sp>
        <p:nvSpPr>
          <p:cNvPr id="4" name="Slide Number Placeholder 3"/>
          <p:cNvSpPr>
            <a:spLocks noGrp="1"/>
          </p:cNvSpPr>
          <p:nvPr>
            <p:ph type="sldNum" sz="quarter" idx="10"/>
          </p:nvPr>
        </p:nvSpPr>
        <p:spPr/>
        <p:txBody>
          <a:bodyPr/>
          <a:lstStyle/>
          <a:p>
            <a:fld id="{C34CA0F7-CFDF-41BE-8D54-A86AC7FEC8BF}" type="slidenum">
              <a:rPr lang="en-US" smtClean="0"/>
              <a:t>38</a:t>
            </a:fld>
            <a:endParaRPr lang="en-US"/>
          </a:p>
        </p:txBody>
      </p:sp>
    </p:spTree>
    <p:extLst>
      <p:ext uri="{BB962C8B-B14F-4D97-AF65-F5344CB8AC3E}">
        <p14:creationId xmlns:p14="http://schemas.microsoft.com/office/powerpoint/2010/main" val="3787162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defRPr/>
            </a:pPr>
            <a:r>
              <a:rPr lang="en-US" sz="1200" dirty="0" smtClean="0"/>
              <a:t>Clearly, Christ wanted one Unified Church for all Which He Himself founded, and entrusted to Peter and the Apostles</a:t>
            </a:r>
            <a:endParaRPr lang="en-US" sz="1200" dirty="0"/>
          </a:p>
        </p:txBody>
      </p:sp>
      <p:sp>
        <p:nvSpPr>
          <p:cNvPr id="4" name="Slide Number Placeholder 3"/>
          <p:cNvSpPr>
            <a:spLocks noGrp="1"/>
          </p:cNvSpPr>
          <p:nvPr>
            <p:ph type="sldNum" sz="quarter" idx="10"/>
          </p:nvPr>
        </p:nvSpPr>
        <p:spPr/>
        <p:txBody>
          <a:bodyPr/>
          <a:lstStyle/>
          <a:p>
            <a:fld id="{C34CA0F7-CFDF-41BE-8D54-A86AC7FEC8BF}" type="slidenum">
              <a:rPr lang="en-US" smtClean="0"/>
              <a:t>39</a:t>
            </a:fld>
            <a:endParaRPr lang="en-US"/>
          </a:p>
        </p:txBody>
      </p:sp>
    </p:spTree>
    <p:extLst>
      <p:ext uri="{BB962C8B-B14F-4D97-AF65-F5344CB8AC3E}">
        <p14:creationId xmlns:p14="http://schemas.microsoft.com/office/powerpoint/2010/main" val="23503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“oh,</a:t>
            </a:r>
            <a:r>
              <a:rPr lang="en-US" baseline="0" dirty="0" smtClean="0"/>
              <a:t> That’s my Old church</a:t>
            </a:r>
            <a:endParaRPr lang="en-US" dirty="0"/>
          </a:p>
        </p:txBody>
      </p:sp>
      <p:sp>
        <p:nvSpPr>
          <p:cNvPr id="4" name="Slide Number Placeholder 3"/>
          <p:cNvSpPr>
            <a:spLocks noGrp="1"/>
          </p:cNvSpPr>
          <p:nvPr>
            <p:ph type="sldNum" sz="quarter" idx="10"/>
          </p:nvPr>
        </p:nvSpPr>
        <p:spPr/>
        <p:txBody>
          <a:bodyPr/>
          <a:lstStyle/>
          <a:p>
            <a:fld id="{C34CA0F7-CFDF-41BE-8D54-A86AC7FEC8BF}" type="slidenum">
              <a:rPr lang="en-US" smtClean="0"/>
              <a:t>4</a:t>
            </a:fld>
            <a:endParaRPr lang="en-US"/>
          </a:p>
        </p:txBody>
      </p:sp>
    </p:spTree>
    <p:extLst>
      <p:ext uri="{BB962C8B-B14F-4D97-AF65-F5344CB8AC3E}">
        <p14:creationId xmlns:p14="http://schemas.microsoft.com/office/powerpoint/2010/main" val="38516135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35,000</a:t>
            </a:r>
            <a:r>
              <a:rPr lang="en-US" baseline="0" dirty="0" smtClean="0"/>
              <a:t> separate denominations?</a:t>
            </a:r>
          </a:p>
          <a:p>
            <a:r>
              <a:rPr lang="en-US" baseline="0" dirty="0" smtClean="0"/>
              <a:t>Protestants?</a:t>
            </a:r>
            <a:endParaRPr lang="en-US" dirty="0"/>
          </a:p>
        </p:txBody>
      </p:sp>
      <p:sp>
        <p:nvSpPr>
          <p:cNvPr id="4" name="Slide Number Placeholder 3"/>
          <p:cNvSpPr>
            <a:spLocks noGrp="1"/>
          </p:cNvSpPr>
          <p:nvPr>
            <p:ph type="sldNum" sz="quarter" idx="10"/>
          </p:nvPr>
        </p:nvSpPr>
        <p:spPr/>
        <p:txBody>
          <a:bodyPr/>
          <a:lstStyle/>
          <a:p>
            <a:fld id="{C34CA0F7-CFDF-41BE-8D54-A86AC7FEC8BF}" type="slidenum">
              <a:rPr lang="en-US" smtClean="0"/>
              <a:t>40</a:t>
            </a:fld>
            <a:endParaRPr lang="en-US"/>
          </a:p>
        </p:txBody>
      </p:sp>
    </p:spTree>
    <p:extLst>
      <p:ext uri="{BB962C8B-B14F-4D97-AF65-F5344CB8AC3E}">
        <p14:creationId xmlns:p14="http://schemas.microsoft.com/office/powerpoint/2010/main" val="26425090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What does the Bible have to say about divisions in the Church?</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endParaRPr lang="en-US" sz="1200" dirty="0" smtClean="0">
              <a:latin typeface="Trebuchet MS" panose="020B0603020202020204" pitchFamily="34" charset="0"/>
            </a:endParaRPr>
          </a:p>
          <a:p>
            <a:endParaRPr lang="en-US" dirty="0"/>
          </a:p>
        </p:txBody>
      </p:sp>
      <p:sp>
        <p:nvSpPr>
          <p:cNvPr id="4" name="Slide Number Placeholder 3"/>
          <p:cNvSpPr>
            <a:spLocks noGrp="1"/>
          </p:cNvSpPr>
          <p:nvPr>
            <p:ph type="sldNum" sz="quarter" idx="10"/>
          </p:nvPr>
        </p:nvSpPr>
        <p:spPr/>
        <p:txBody>
          <a:bodyPr/>
          <a:lstStyle/>
          <a:p>
            <a:fld id="{C34CA0F7-CFDF-41BE-8D54-A86AC7FEC8BF}" type="slidenum">
              <a:rPr lang="en-US" smtClean="0"/>
              <a:t>41</a:t>
            </a:fld>
            <a:endParaRPr lang="en-US"/>
          </a:p>
        </p:txBody>
      </p:sp>
    </p:spTree>
    <p:extLst>
      <p:ext uri="{BB962C8B-B14F-4D97-AF65-F5344CB8AC3E}">
        <p14:creationId xmlns:p14="http://schemas.microsoft.com/office/powerpoint/2010/main" val="1737439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smtClean="0">
                <a:solidFill>
                  <a:schemeClr val="accent4"/>
                </a:solidFill>
              </a:rPr>
              <a:t>Paul even issues a warning about those who would divide the Church.</a:t>
            </a:r>
          </a:p>
          <a:p>
            <a:endParaRPr lang="en-US" sz="1200" b="0" dirty="0" smtClean="0">
              <a:solidFill>
                <a:schemeClr val="accent4"/>
              </a:solidFill>
            </a:endParaRPr>
          </a:p>
          <a:p>
            <a:r>
              <a:rPr lang="en-US" sz="1200" b="1" dirty="0" smtClean="0">
                <a:solidFill>
                  <a:schemeClr val="accent4"/>
                </a:solidFill>
              </a:rPr>
              <a:t>Romans 16:17 </a:t>
            </a:r>
            <a:r>
              <a:rPr lang="en-US" sz="1200" b="0" dirty="0" smtClean="0"/>
              <a:t/>
            </a:r>
            <a:br>
              <a:rPr lang="en-US" sz="1200" b="0" dirty="0" smtClean="0"/>
            </a:br>
            <a:r>
              <a:rPr lang="en-US" sz="1200" baseline="30000" dirty="0" smtClean="0"/>
              <a:t>17</a:t>
            </a:r>
            <a:r>
              <a:rPr lang="en-US" sz="1200" dirty="0" smtClean="0"/>
              <a:t> I urge you, brothers, to watch out for those who create dissensions and obstacles, in opposition to the teaching that you learned; avoid them. </a:t>
            </a:r>
            <a:endParaRPr lang="en-US" sz="1200" dirty="0">
              <a:solidFill>
                <a:schemeClr val="accent4"/>
              </a:solidFill>
            </a:endParaRPr>
          </a:p>
        </p:txBody>
      </p:sp>
      <p:sp>
        <p:nvSpPr>
          <p:cNvPr id="4" name="Slide Number Placeholder 3"/>
          <p:cNvSpPr>
            <a:spLocks noGrp="1"/>
          </p:cNvSpPr>
          <p:nvPr>
            <p:ph type="sldNum" sz="quarter" idx="10"/>
          </p:nvPr>
        </p:nvSpPr>
        <p:spPr/>
        <p:txBody>
          <a:bodyPr/>
          <a:lstStyle/>
          <a:p>
            <a:fld id="{C34CA0F7-CFDF-41BE-8D54-A86AC7FEC8BF}" type="slidenum">
              <a:rPr lang="en-US" smtClean="0"/>
              <a:t>42</a:t>
            </a:fld>
            <a:endParaRPr lang="en-US"/>
          </a:p>
        </p:txBody>
      </p:sp>
    </p:spTree>
    <p:extLst>
      <p:ext uri="{BB962C8B-B14F-4D97-AF65-F5344CB8AC3E}">
        <p14:creationId xmlns:p14="http://schemas.microsoft.com/office/powerpoint/2010/main" val="516486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chemeClr val="accent4"/>
                </a:solidFill>
              </a:rPr>
              <a:t>2 Peter 3:16:17</a:t>
            </a:r>
            <a:r>
              <a:rPr lang="en-US" sz="1200" dirty="0" smtClean="0">
                <a:solidFill>
                  <a:schemeClr val="accent4"/>
                </a:solidFill>
              </a:rPr>
              <a:t> </a:t>
            </a:r>
            <a:r>
              <a:rPr lang="en-US" sz="1200" dirty="0" smtClean="0"/>
              <a:t/>
            </a:r>
            <a:br>
              <a:rPr lang="en-US" sz="1200" dirty="0" smtClean="0"/>
            </a:br>
            <a:r>
              <a:rPr lang="en-US" sz="1200" baseline="30000" dirty="0" smtClean="0"/>
              <a:t>16</a:t>
            </a:r>
            <a:r>
              <a:rPr lang="en-US" sz="1200" dirty="0" smtClean="0"/>
              <a:t> speaking of these things as he does in all his letters. In them there are some things hard to understand that the ignorant and unstable distort to their own destruction, just as they do the other scriptures. </a:t>
            </a:r>
            <a:r>
              <a:rPr lang="en-US" sz="1200" baseline="30000" dirty="0" smtClean="0"/>
              <a:t>17 </a:t>
            </a:r>
            <a:r>
              <a:rPr lang="en-US" sz="1200" dirty="0" smtClean="0"/>
              <a:t>Therefore, beloved, since you are forewarned, </a:t>
            </a:r>
            <a:r>
              <a:rPr lang="en-US" sz="1200" b="1" dirty="0" smtClean="0"/>
              <a:t>be on your guard not to be led into the error of the unprincipled and to fall from your own stability.</a:t>
            </a:r>
            <a:endParaRPr lang="en-US" sz="1200" b="1" dirty="0"/>
          </a:p>
        </p:txBody>
      </p:sp>
      <p:sp>
        <p:nvSpPr>
          <p:cNvPr id="4" name="Slide Number Placeholder 3"/>
          <p:cNvSpPr>
            <a:spLocks noGrp="1"/>
          </p:cNvSpPr>
          <p:nvPr>
            <p:ph type="sldNum" sz="quarter" idx="10"/>
          </p:nvPr>
        </p:nvSpPr>
        <p:spPr/>
        <p:txBody>
          <a:bodyPr/>
          <a:lstStyle/>
          <a:p>
            <a:fld id="{C34CA0F7-CFDF-41BE-8D54-A86AC7FEC8BF}" type="slidenum">
              <a:rPr lang="en-US" smtClean="0"/>
              <a:t>43</a:t>
            </a:fld>
            <a:endParaRPr lang="en-US"/>
          </a:p>
        </p:txBody>
      </p:sp>
    </p:spTree>
    <p:extLst>
      <p:ext uri="{BB962C8B-B14F-4D97-AF65-F5344CB8AC3E}">
        <p14:creationId xmlns:p14="http://schemas.microsoft.com/office/powerpoint/2010/main" val="24996044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chemeClr val="accent4"/>
                </a:solidFill>
              </a:rPr>
              <a:t>2 Peter 1:20</a:t>
            </a:r>
            <a:r>
              <a:rPr lang="en-US" sz="1200" dirty="0" smtClean="0">
                <a:solidFill>
                  <a:schemeClr val="accent4"/>
                </a:solidFill>
              </a:rPr>
              <a:t> </a:t>
            </a:r>
            <a:r>
              <a:rPr lang="en-US" sz="1200" dirty="0" smtClean="0"/>
              <a:t/>
            </a:r>
            <a:br>
              <a:rPr lang="en-US" sz="1200" dirty="0" smtClean="0"/>
            </a:br>
            <a:r>
              <a:rPr lang="en-US" sz="1200" baseline="30000" dirty="0" smtClean="0"/>
              <a:t>20</a:t>
            </a:r>
            <a:r>
              <a:rPr lang="en-US" sz="1200" dirty="0" smtClean="0"/>
              <a:t> Know this first of all, that there is no prophecy of scripture that is a matter of personal interpretation</a:t>
            </a:r>
            <a:endParaRPr lang="en-US" sz="1200" dirty="0">
              <a:solidFill>
                <a:schemeClr val="accent4"/>
              </a:solidFill>
            </a:endParaRPr>
          </a:p>
        </p:txBody>
      </p:sp>
      <p:sp>
        <p:nvSpPr>
          <p:cNvPr id="4" name="Slide Number Placeholder 3"/>
          <p:cNvSpPr>
            <a:spLocks noGrp="1"/>
          </p:cNvSpPr>
          <p:nvPr>
            <p:ph type="sldNum" sz="quarter" idx="10"/>
          </p:nvPr>
        </p:nvSpPr>
        <p:spPr/>
        <p:txBody>
          <a:bodyPr/>
          <a:lstStyle/>
          <a:p>
            <a:fld id="{C34CA0F7-CFDF-41BE-8D54-A86AC7FEC8BF}" type="slidenum">
              <a:rPr lang="en-US" smtClean="0"/>
              <a:t>44</a:t>
            </a:fld>
            <a:endParaRPr lang="en-US"/>
          </a:p>
        </p:txBody>
      </p:sp>
    </p:spTree>
    <p:extLst>
      <p:ext uri="{BB962C8B-B14F-4D97-AF65-F5344CB8AC3E}">
        <p14:creationId xmlns:p14="http://schemas.microsoft.com/office/powerpoint/2010/main" val="15222615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smtClean="0"/>
              <a:t>Given power to interpret the scriptures and to teach</a:t>
            </a:r>
          </a:p>
          <a:p>
            <a:endParaRPr lang="en-US" sz="1200" b="1" i="1" dirty="0" smtClean="0"/>
          </a:p>
          <a:p>
            <a:r>
              <a:rPr lang="en-US" sz="1200" b="1" dirty="0" smtClean="0">
                <a:solidFill>
                  <a:schemeClr val="accent4"/>
                </a:solidFill>
              </a:rPr>
              <a:t>Luke 24:44-45</a:t>
            </a:r>
            <a:r>
              <a:rPr lang="en-US" sz="1200" b="1" dirty="0" smtClean="0"/>
              <a:t/>
            </a:r>
            <a:br>
              <a:rPr lang="en-US" sz="1200" b="1" dirty="0" smtClean="0"/>
            </a:br>
            <a:r>
              <a:rPr lang="en-US" sz="1200" baseline="30000" dirty="0" smtClean="0"/>
              <a:t>44</a:t>
            </a:r>
            <a:r>
              <a:rPr lang="en-US" sz="1200" dirty="0" smtClean="0"/>
              <a:t> He said to them, “These are my words that I spoke to you while I was still with you, that everything written about me in the Law of Moses and in the prophets and psalms must be fulfilled.” </a:t>
            </a:r>
            <a:r>
              <a:rPr lang="en-US" sz="1200" baseline="30000" dirty="0" smtClean="0"/>
              <a:t>45</a:t>
            </a:r>
            <a:r>
              <a:rPr lang="en-US" sz="1200" dirty="0" smtClean="0"/>
              <a:t> </a:t>
            </a:r>
            <a:r>
              <a:rPr lang="en-US" sz="1200" b="1" dirty="0" smtClean="0"/>
              <a:t>Then he opened their minds to understand the scriptures</a:t>
            </a:r>
            <a:r>
              <a:rPr lang="en-US" sz="1200" dirty="0" smtClean="0"/>
              <a:t>.</a:t>
            </a:r>
            <a:endParaRPr lang="en-US" sz="1200" dirty="0"/>
          </a:p>
        </p:txBody>
      </p:sp>
      <p:sp>
        <p:nvSpPr>
          <p:cNvPr id="4" name="Slide Number Placeholder 3"/>
          <p:cNvSpPr>
            <a:spLocks noGrp="1"/>
          </p:cNvSpPr>
          <p:nvPr>
            <p:ph type="sldNum" sz="quarter" idx="10"/>
          </p:nvPr>
        </p:nvSpPr>
        <p:spPr/>
        <p:txBody>
          <a:bodyPr/>
          <a:lstStyle/>
          <a:p>
            <a:fld id="{C34CA0F7-CFDF-41BE-8D54-A86AC7FEC8BF}" type="slidenum">
              <a:rPr lang="en-US" smtClean="0"/>
              <a:t>45</a:t>
            </a:fld>
            <a:endParaRPr lang="en-US"/>
          </a:p>
        </p:txBody>
      </p:sp>
    </p:spTree>
    <p:extLst>
      <p:ext uri="{BB962C8B-B14F-4D97-AF65-F5344CB8AC3E}">
        <p14:creationId xmlns:p14="http://schemas.microsoft.com/office/powerpoint/2010/main" val="20779721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solidFill>
                  <a:schemeClr val="accent4"/>
                </a:solidFill>
              </a:rPr>
              <a:t>Acts 8:27-31</a:t>
            </a:r>
            <a:r>
              <a:rPr lang="en-US" sz="1200" dirty="0" smtClean="0"/>
              <a:t/>
            </a:r>
            <a:br>
              <a:rPr lang="en-US" sz="1200" dirty="0" smtClean="0"/>
            </a:br>
            <a:r>
              <a:rPr lang="en-US" sz="1200" baseline="30000" dirty="0" smtClean="0"/>
              <a:t>27</a:t>
            </a:r>
            <a:r>
              <a:rPr lang="en-US" sz="1200" dirty="0" smtClean="0"/>
              <a:t> …Now there was an Ethiopian eunuch, a court official of the Candace, that is, the queen of the Ethiopians, in charge of her entire treasury, who had come to Jerusalem to worship, </a:t>
            </a:r>
            <a:r>
              <a:rPr lang="en-US" sz="1200" baseline="30000" dirty="0" smtClean="0"/>
              <a:t>28</a:t>
            </a:r>
            <a:r>
              <a:rPr lang="en-US" sz="1200" dirty="0" smtClean="0"/>
              <a:t> and was returning home. Seated in his chariot, he was reading the prophet Isaiah. </a:t>
            </a:r>
            <a:r>
              <a:rPr lang="en-US" sz="1200" baseline="30000" dirty="0" smtClean="0"/>
              <a:t>29</a:t>
            </a:r>
            <a:r>
              <a:rPr lang="en-US" sz="1200" dirty="0" smtClean="0"/>
              <a:t> The Spirit said to Philip, “Go and join up with that chariot.” </a:t>
            </a:r>
            <a:r>
              <a:rPr lang="en-US" sz="1200" baseline="30000" dirty="0" smtClean="0"/>
              <a:t>30</a:t>
            </a:r>
            <a:r>
              <a:rPr lang="en-US" sz="1200" dirty="0" smtClean="0"/>
              <a:t> Philip ran up and heard him reading Isaiah the prophet and said, “Do you understand what you are reading?” </a:t>
            </a:r>
            <a:r>
              <a:rPr lang="en-US" sz="1200" baseline="30000" dirty="0" smtClean="0"/>
              <a:t>31</a:t>
            </a:r>
            <a:r>
              <a:rPr lang="en-US" sz="1200" dirty="0" smtClean="0"/>
              <a:t> He replied, “How can I, unless someone instructs me?” So he invited Philip to get in and sit with him.</a:t>
            </a:r>
            <a:endParaRPr lang="en-US" sz="1200" dirty="0">
              <a:solidFill>
                <a:schemeClr val="accent4"/>
              </a:solidFill>
            </a:endParaRPr>
          </a:p>
        </p:txBody>
      </p:sp>
      <p:sp>
        <p:nvSpPr>
          <p:cNvPr id="4" name="Slide Number Placeholder 3"/>
          <p:cNvSpPr>
            <a:spLocks noGrp="1"/>
          </p:cNvSpPr>
          <p:nvPr>
            <p:ph type="sldNum" sz="quarter" idx="10"/>
          </p:nvPr>
        </p:nvSpPr>
        <p:spPr/>
        <p:txBody>
          <a:bodyPr/>
          <a:lstStyle/>
          <a:p>
            <a:fld id="{C34CA0F7-CFDF-41BE-8D54-A86AC7FEC8BF}" type="slidenum">
              <a:rPr lang="en-US" smtClean="0"/>
              <a:t>46</a:t>
            </a:fld>
            <a:endParaRPr lang="en-US"/>
          </a:p>
        </p:txBody>
      </p:sp>
    </p:spTree>
    <p:extLst>
      <p:ext uri="{BB962C8B-B14F-4D97-AF65-F5344CB8AC3E}">
        <p14:creationId xmlns:p14="http://schemas.microsoft.com/office/powerpoint/2010/main" val="29761195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Where do we find the truth?</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accent4"/>
                </a:solidFill>
              </a:rPr>
              <a:t>1 Timothy 3:15</a:t>
            </a:r>
            <a:r>
              <a:rPr lang="en-US" sz="1200" b="1" dirty="0" smtClean="0"/>
              <a:t/>
            </a:r>
            <a:br>
              <a:rPr lang="en-US" sz="1200" b="1" dirty="0" smtClean="0"/>
            </a:br>
            <a:r>
              <a:rPr lang="en-US" sz="1200" baseline="30000" dirty="0" smtClean="0"/>
              <a:t>15</a:t>
            </a:r>
            <a:r>
              <a:rPr lang="en-US" sz="1200" dirty="0" smtClean="0"/>
              <a:t> But if I should be delayed, you should know how to behave in the household of God, which is the Church of the living God, </a:t>
            </a:r>
            <a:r>
              <a:rPr lang="en-US" sz="1200" b="1" dirty="0" smtClean="0"/>
              <a:t>the pillar and foundation of the truth</a:t>
            </a:r>
            <a:r>
              <a:rPr lang="en-US" sz="1200" dirty="0" smtClean="0"/>
              <a:t>.</a:t>
            </a:r>
          </a:p>
          <a:p>
            <a:endParaRPr lang="en-US" sz="1200" dirty="0"/>
          </a:p>
        </p:txBody>
      </p:sp>
      <p:sp>
        <p:nvSpPr>
          <p:cNvPr id="4" name="Slide Number Placeholder 3"/>
          <p:cNvSpPr>
            <a:spLocks noGrp="1"/>
          </p:cNvSpPr>
          <p:nvPr>
            <p:ph type="sldNum" sz="quarter" idx="10"/>
          </p:nvPr>
        </p:nvSpPr>
        <p:spPr/>
        <p:txBody>
          <a:bodyPr/>
          <a:lstStyle/>
          <a:p>
            <a:fld id="{C34CA0F7-CFDF-41BE-8D54-A86AC7FEC8BF}" type="slidenum">
              <a:rPr lang="en-US" smtClean="0"/>
              <a:t>47</a:t>
            </a:fld>
            <a:endParaRPr lang="en-US"/>
          </a:p>
        </p:txBody>
      </p:sp>
    </p:spTree>
    <p:extLst>
      <p:ext uri="{BB962C8B-B14F-4D97-AF65-F5344CB8AC3E}">
        <p14:creationId xmlns:p14="http://schemas.microsoft.com/office/powerpoint/2010/main" val="36042910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smtClean="0"/>
              <a:t>Old Testament Precedent</a:t>
            </a:r>
          </a:p>
          <a:p>
            <a:endParaRPr lang="en-US" sz="1200" i="1" dirty="0" smtClean="0"/>
          </a:p>
          <a:p>
            <a:r>
              <a:rPr lang="en-US" sz="1200" b="1" dirty="0" smtClean="0">
                <a:solidFill>
                  <a:schemeClr val="accent4"/>
                </a:solidFill>
              </a:rPr>
              <a:t>Isaiah 22:20-22</a:t>
            </a:r>
          </a:p>
          <a:p>
            <a:r>
              <a:rPr lang="en-US" sz="1200" baseline="30000" dirty="0" smtClean="0"/>
              <a:t>20</a:t>
            </a:r>
            <a:r>
              <a:rPr lang="en-US" sz="1200" dirty="0" smtClean="0"/>
              <a:t> On that day I will summon my servant </a:t>
            </a:r>
            <a:r>
              <a:rPr lang="en-US" sz="1200" dirty="0" err="1" smtClean="0"/>
              <a:t>Eliakim</a:t>
            </a:r>
            <a:r>
              <a:rPr lang="en-US" sz="1200" dirty="0" smtClean="0"/>
              <a:t>, son of </a:t>
            </a:r>
            <a:r>
              <a:rPr lang="en-US" sz="1200" dirty="0" err="1" smtClean="0"/>
              <a:t>Hilkiah</a:t>
            </a:r>
            <a:r>
              <a:rPr lang="en-US" sz="1200" dirty="0" smtClean="0"/>
              <a:t>; </a:t>
            </a:r>
            <a:r>
              <a:rPr lang="en-US" sz="1200" baseline="30000" dirty="0" smtClean="0"/>
              <a:t>21</a:t>
            </a:r>
            <a:r>
              <a:rPr lang="en-US" sz="1200" dirty="0" smtClean="0"/>
              <a:t> I will clothe him with your robe, gird him with your sash, confer on him your authority. He shall be a father to the inhabitants of Jerusalem, and to the house of Judah. </a:t>
            </a:r>
            <a:r>
              <a:rPr lang="en-US" sz="1200" baseline="30000" dirty="0" smtClean="0"/>
              <a:t>22</a:t>
            </a:r>
            <a:r>
              <a:rPr lang="en-US" sz="1200" dirty="0" smtClean="0"/>
              <a:t> I will place the key of the House of David on his shoulder; what he opens, no one will shut, what he shuts, no one will open.</a:t>
            </a:r>
          </a:p>
          <a:p>
            <a:endParaRPr lang="en-US" sz="1200" dirty="0" smtClean="0">
              <a:solidFill>
                <a:schemeClr val="accent4"/>
              </a:solidFill>
            </a:endParaRPr>
          </a:p>
          <a:p>
            <a:r>
              <a:rPr lang="en-US" sz="1200" dirty="0" smtClean="0">
                <a:solidFill>
                  <a:schemeClr val="accent4"/>
                </a:solidFill>
              </a:rPr>
              <a:t>God gives </a:t>
            </a:r>
            <a:r>
              <a:rPr lang="en-US" sz="1200" dirty="0" err="1" smtClean="0">
                <a:solidFill>
                  <a:schemeClr val="accent4"/>
                </a:solidFill>
              </a:rPr>
              <a:t>Eliakim</a:t>
            </a:r>
            <a:r>
              <a:rPr lang="en-US" sz="1200" dirty="0" smtClean="0">
                <a:solidFill>
                  <a:schemeClr val="accent4"/>
                </a:solidFill>
              </a:rPr>
              <a:t> the keys to the house of David.  He is the master of the house, of </a:t>
            </a:r>
            <a:r>
              <a:rPr lang="en-US" sz="1200" dirty="0" err="1" smtClean="0">
                <a:solidFill>
                  <a:schemeClr val="accent4"/>
                </a:solidFill>
              </a:rPr>
              <a:t>ali</a:t>
            </a:r>
            <a:r>
              <a:rPr lang="en-US" sz="1200" dirty="0" smtClean="0">
                <a:solidFill>
                  <a:schemeClr val="accent4"/>
                </a:solidFill>
              </a:rPr>
              <a:t> that</a:t>
            </a:r>
            <a:r>
              <a:rPr lang="en-US" sz="1200" baseline="0" dirty="0" smtClean="0">
                <a:solidFill>
                  <a:schemeClr val="accent4"/>
                </a:solidFill>
              </a:rPr>
              <a:t> enter and all that are turned away. The same responsibility given to Peter over all of heaven and earth.</a:t>
            </a:r>
            <a:endParaRPr lang="en-US" sz="1200" dirty="0" smtClean="0">
              <a:solidFill>
                <a:schemeClr val="accent4"/>
              </a:solidFill>
            </a:endParaRPr>
          </a:p>
        </p:txBody>
      </p:sp>
      <p:sp>
        <p:nvSpPr>
          <p:cNvPr id="4" name="Slide Number Placeholder 3"/>
          <p:cNvSpPr>
            <a:spLocks noGrp="1"/>
          </p:cNvSpPr>
          <p:nvPr>
            <p:ph type="sldNum" sz="quarter" idx="10"/>
          </p:nvPr>
        </p:nvSpPr>
        <p:spPr/>
        <p:txBody>
          <a:bodyPr/>
          <a:lstStyle/>
          <a:p>
            <a:fld id="{C34CA0F7-CFDF-41BE-8D54-A86AC7FEC8BF}" type="slidenum">
              <a:rPr lang="en-US" smtClean="0"/>
              <a:t>48</a:t>
            </a:fld>
            <a:endParaRPr lang="en-US"/>
          </a:p>
        </p:txBody>
      </p:sp>
    </p:spTree>
    <p:extLst>
      <p:ext uri="{BB962C8B-B14F-4D97-AF65-F5344CB8AC3E}">
        <p14:creationId xmlns:p14="http://schemas.microsoft.com/office/powerpoint/2010/main" val="2328174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accent4"/>
                </a:solidFill>
              </a:rPr>
              <a:t>Matthew 16:19</a:t>
            </a:r>
          </a:p>
          <a:p>
            <a:r>
              <a:rPr lang="en-US" sz="1200" baseline="30000" dirty="0" smtClean="0"/>
              <a:t>19 </a:t>
            </a:r>
            <a:r>
              <a:rPr lang="en-US" dirty="0" smtClean="0"/>
              <a:t>I will give you the keys to the kingdom of heaven. Whatever you bind on earth shall be bound in heaven; and whatever you loose on earth shall be loosed in heaven.” </a:t>
            </a:r>
            <a:r>
              <a:rPr lang="en-US" sz="1200" kern="1200" dirty="0" smtClean="0">
                <a:solidFill>
                  <a:schemeClr val="tx1"/>
                </a:solidFill>
                <a:effectLst/>
                <a:latin typeface="+mn-lt"/>
                <a:ea typeface="+mn-ea"/>
                <a:cs typeface="+mn-cs"/>
              </a:rPr>
              <a: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That’s a lot of power! Jesus was talking directly to Peter, a person, a man on earth, not to a generality of “churches” or a mystic body of all Christians.  He is giving all authority to one man, Peter.</a:t>
            </a:r>
          </a:p>
          <a:p>
            <a:endParaRPr lang="en-US" sz="1200" dirty="0" smtClean="0">
              <a:latin typeface="Trebuchet MS" panose="020B0603020202020204" pitchFamily="34" charset="0"/>
            </a:endParaRPr>
          </a:p>
          <a:p>
            <a:endParaRPr lang="en-US" dirty="0"/>
          </a:p>
        </p:txBody>
      </p:sp>
      <p:sp>
        <p:nvSpPr>
          <p:cNvPr id="4" name="Slide Number Placeholder 3"/>
          <p:cNvSpPr>
            <a:spLocks noGrp="1"/>
          </p:cNvSpPr>
          <p:nvPr>
            <p:ph type="sldNum" sz="quarter" idx="10"/>
          </p:nvPr>
        </p:nvSpPr>
        <p:spPr/>
        <p:txBody>
          <a:bodyPr/>
          <a:lstStyle/>
          <a:p>
            <a:fld id="{C34CA0F7-CFDF-41BE-8D54-A86AC7FEC8BF}" type="slidenum">
              <a:rPr lang="en-US" smtClean="0"/>
              <a:t>49</a:t>
            </a:fld>
            <a:endParaRPr lang="en-US"/>
          </a:p>
        </p:txBody>
      </p:sp>
    </p:spTree>
    <p:extLst>
      <p:ext uri="{BB962C8B-B14F-4D97-AF65-F5344CB8AC3E}">
        <p14:creationId xmlns:p14="http://schemas.microsoft.com/office/powerpoint/2010/main" val="4245305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morning I will be putting forth some possibly negative information about Protestantism.</a:t>
            </a:r>
          </a:p>
          <a:p>
            <a:r>
              <a:rPr lang="en-US" dirty="0" smtClean="0"/>
              <a:t>I</a:t>
            </a:r>
            <a:r>
              <a:rPr lang="en-US" baseline="0" dirty="0" smtClean="0"/>
              <a:t> do this with you as Catholics not to demean Protestants but to educate you on some points that you should know, but keep filed away in the back of your minds.</a:t>
            </a:r>
            <a:endParaRPr lang="en-US" dirty="0"/>
          </a:p>
        </p:txBody>
      </p:sp>
      <p:sp>
        <p:nvSpPr>
          <p:cNvPr id="4" name="Slide Number Placeholder 3"/>
          <p:cNvSpPr>
            <a:spLocks noGrp="1"/>
          </p:cNvSpPr>
          <p:nvPr>
            <p:ph type="sldNum" sz="quarter" idx="10"/>
          </p:nvPr>
        </p:nvSpPr>
        <p:spPr/>
        <p:txBody>
          <a:bodyPr/>
          <a:lstStyle/>
          <a:p>
            <a:fld id="{C34CA0F7-CFDF-41BE-8D54-A86AC7FEC8BF}" type="slidenum">
              <a:rPr lang="en-US" smtClean="0"/>
              <a:t>5</a:t>
            </a:fld>
            <a:endParaRPr lang="en-US"/>
          </a:p>
        </p:txBody>
      </p:sp>
    </p:spTree>
    <p:extLst>
      <p:ext uri="{BB962C8B-B14F-4D97-AF65-F5344CB8AC3E}">
        <p14:creationId xmlns:p14="http://schemas.microsoft.com/office/powerpoint/2010/main" val="8204363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What if I gave you my car keys and said, </a:t>
            </a:r>
          </a:p>
          <a:p>
            <a:r>
              <a:rPr lang="en-US" sz="1200" dirty="0" smtClean="0"/>
              <a:t>“Here is my car.  I trust you to use it as you would your own. </a:t>
            </a:r>
          </a:p>
          <a:p>
            <a:r>
              <a:rPr lang="en-US" sz="1200" dirty="0" smtClean="0"/>
              <a:t>You will decide who may ride in it and you will decide who may not.”?</a:t>
            </a:r>
          </a:p>
          <a:p>
            <a:endParaRPr lang="en-US" sz="1200" dirty="0" smtClean="0"/>
          </a:p>
          <a:p>
            <a:r>
              <a:rPr lang="en-US" sz="1200" dirty="0" smtClean="0"/>
              <a:t>You now have total control over my car, with my blessing and YOU make all the decisions about its use.</a:t>
            </a:r>
          </a:p>
          <a:p>
            <a:endParaRPr lang="en-US" sz="1200" dirty="0" smtClean="0">
              <a:latin typeface="Trebuchet MS" panose="020B0603020202020204" pitchFamily="34" charset="0"/>
            </a:endParaRPr>
          </a:p>
          <a:p>
            <a:endParaRPr lang="en-US" dirty="0"/>
          </a:p>
        </p:txBody>
      </p:sp>
      <p:sp>
        <p:nvSpPr>
          <p:cNvPr id="4" name="Slide Number Placeholder 3"/>
          <p:cNvSpPr>
            <a:spLocks noGrp="1"/>
          </p:cNvSpPr>
          <p:nvPr>
            <p:ph type="sldNum" sz="quarter" idx="10"/>
          </p:nvPr>
        </p:nvSpPr>
        <p:spPr/>
        <p:txBody>
          <a:bodyPr/>
          <a:lstStyle/>
          <a:p>
            <a:fld id="{C34CA0F7-CFDF-41BE-8D54-A86AC7FEC8BF}" type="slidenum">
              <a:rPr lang="en-US" smtClean="0"/>
              <a:t>50</a:t>
            </a:fld>
            <a:endParaRPr lang="en-US"/>
          </a:p>
        </p:txBody>
      </p:sp>
    </p:spTree>
    <p:extLst>
      <p:ext uri="{BB962C8B-B14F-4D97-AF65-F5344CB8AC3E}">
        <p14:creationId xmlns:p14="http://schemas.microsoft.com/office/powerpoint/2010/main" val="33694963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smtClean="0"/>
              <a:t>Jesus Delegates all power to the Apostles</a:t>
            </a:r>
          </a:p>
          <a:p>
            <a:endParaRPr lang="en-US" sz="1200" b="1" dirty="0" smtClean="0">
              <a:solidFill>
                <a:schemeClr val="accent4"/>
              </a:solidFill>
            </a:endParaRPr>
          </a:p>
          <a:p>
            <a:r>
              <a:rPr lang="en-US" sz="1200" b="1" dirty="0" smtClean="0">
                <a:solidFill>
                  <a:schemeClr val="accent4"/>
                </a:solidFill>
              </a:rPr>
              <a:t>Matthew 28:18-20</a:t>
            </a:r>
            <a:r>
              <a:rPr lang="en-US" sz="1200" dirty="0" smtClean="0"/>
              <a:t/>
            </a:r>
            <a:br>
              <a:rPr lang="en-US" sz="1200" dirty="0" smtClean="0"/>
            </a:br>
            <a:r>
              <a:rPr lang="en-US" sz="1200" baseline="30000" dirty="0" smtClean="0"/>
              <a:t>18</a:t>
            </a:r>
            <a:r>
              <a:rPr lang="en-US" sz="1200" dirty="0" smtClean="0"/>
              <a:t> Then Jesus approached and said to them, “</a:t>
            </a:r>
            <a:r>
              <a:rPr lang="en-US" sz="1200" b="1" dirty="0" smtClean="0">
                <a:solidFill>
                  <a:schemeClr val="accent4"/>
                </a:solidFill>
              </a:rPr>
              <a:t>All power in heaven and on earth has been given to me. </a:t>
            </a:r>
            <a:r>
              <a:rPr lang="en-US" sz="1200" baseline="30000" dirty="0" smtClean="0"/>
              <a:t>19</a:t>
            </a:r>
            <a:r>
              <a:rPr lang="en-US" sz="1200" dirty="0" smtClean="0"/>
              <a:t> Go, therefore, and make disciples of all nations, baptizing them in the name of the Father, and of the Son, and of the holy Spirit, </a:t>
            </a:r>
            <a:r>
              <a:rPr lang="en-US" sz="1200" baseline="30000" dirty="0" smtClean="0"/>
              <a:t>20</a:t>
            </a:r>
            <a:r>
              <a:rPr lang="en-US" sz="1200" dirty="0" smtClean="0"/>
              <a:t> teaching them to observe all that I have commanded you. And behold, </a:t>
            </a:r>
            <a:r>
              <a:rPr lang="en-US" sz="1200" b="1" dirty="0" smtClean="0">
                <a:solidFill>
                  <a:schemeClr val="accent4"/>
                </a:solidFill>
              </a:rPr>
              <a:t>I am with you always, until the end of the age</a:t>
            </a:r>
            <a:r>
              <a:rPr lang="en-US" sz="1200" b="1" dirty="0" smtClean="0"/>
              <a:t>.</a:t>
            </a:r>
            <a:r>
              <a:rPr lang="en-US" sz="1200" dirty="0" smtClean="0"/>
              <a:t>” </a:t>
            </a:r>
          </a:p>
          <a:p>
            <a:endParaRPr lang="en-US" sz="1200" dirty="0" smtClean="0">
              <a:solidFill>
                <a:schemeClr val="accent4"/>
              </a:solidFill>
            </a:endParaRPr>
          </a:p>
          <a:p>
            <a:r>
              <a:rPr lang="en-US" sz="1200" dirty="0" smtClean="0">
                <a:solidFill>
                  <a:schemeClr val="accent4"/>
                </a:solidFill>
              </a:rPr>
              <a:t>He wasn’t talking about the end of their</a:t>
            </a:r>
            <a:r>
              <a:rPr lang="en-US" sz="1200" baseline="0" dirty="0" smtClean="0">
                <a:solidFill>
                  <a:schemeClr val="accent4"/>
                </a:solidFill>
              </a:rPr>
              <a:t> lives. So if He is with them until the end of the age, He MUST be speaking of their successors. </a:t>
            </a:r>
            <a:endParaRPr lang="en-US" sz="1200" dirty="0" smtClean="0">
              <a:solidFill>
                <a:schemeClr val="accent4"/>
              </a:solidFill>
            </a:endParaRPr>
          </a:p>
          <a:p>
            <a:endParaRPr lang="en-US" sz="1200" dirty="0" smtClean="0">
              <a:solidFill>
                <a:schemeClr val="accent4"/>
              </a:solidFill>
            </a:endParaRPr>
          </a:p>
        </p:txBody>
      </p:sp>
      <p:sp>
        <p:nvSpPr>
          <p:cNvPr id="4" name="Slide Number Placeholder 3"/>
          <p:cNvSpPr>
            <a:spLocks noGrp="1"/>
          </p:cNvSpPr>
          <p:nvPr>
            <p:ph type="sldNum" sz="quarter" idx="10"/>
          </p:nvPr>
        </p:nvSpPr>
        <p:spPr/>
        <p:txBody>
          <a:bodyPr/>
          <a:lstStyle/>
          <a:p>
            <a:fld id="{C34CA0F7-CFDF-41BE-8D54-A86AC7FEC8BF}" type="slidenum">
              <a:rPr lang="en-US" smtClean="0"/>
              <a:t>51</a:t>
            </a:fld>
            <a:endParaRPr lang="en-US"/>
          </a:p>
        </p:txBody>
      </p:sp>
    </p:spTree>
    <p:extLst>
      <p:ext uri="{BB962C8B-B14F-4D97-AF65-F5344CB8AC3E}">
        <p14:creationId xmlns:p14="http://schemas.microsoft.com/office/powerpoint/2010/main" val="36739027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smtClean="0"/>
              <a:t>Power to discipline</a:t>
            </a:r>
          </a:p>
          <a:p>
            <a:endParaRPr lang="en-US" sz="1200" b="1" dirty="0" smtClean="0">
              <a:solidFill>
                <a:schemeClr val="accent4"/>
              </a:solidFill>
            </a:endParaRPr>
          </a:p>
          <a:p>
            <a:r>
              <a:rPr lang="en-US" sz="1200" b="1" dirty="0" smtClean="0">
                <a:solidFill>
                  <a:schemeClr val="accent4"/>
                </a:solidFill>
              </a:rPr>
              <a:t>Matthew 18:17</a:t>
            </a:r>
          </a:p>
          <a:p>
            <a:r>
              <a:rPr lang="en-US" sz="1200" baseline="30000" dirty="0" smtClean="0"/>
              <a:t>17</a:t>
            </a:r>
            <a:r>
              <a:rPr lang="en-US" sz="1200" dirty="0" smtClean="0"/>
              <a:t> If he refuses to listen to them, </a:t>
            </a:r>
            <a:r>
              <a:rPr lang="en-US" sz="1200" b="1" dirty="0" smtClean="0">
                <a:solidFill>
                  <a:schemeClr val="accent4"/>
                </a:solidFill>
              </a:rPr>
              <a:t>tell the church</a:t>
            </a:r>
            <a:r>
              <a:rPr lang="en-US" sz="1200" dirty="0" smtClean="0"/>
              <a:t>. If he refuses to listen even to the church, then treat him as you would a Gentile or a tax collector. </a:t>
            </a:r>
            <a:endParaRPr lang="en-US" sz="1200" dirty="0" smtClean="0">
              <a:solidFill>
                <a:schemeClr val="accent4"/>
              </a:solidFill>
            </a:endParaRPr>
          </a:p>
          <a:p>
            <a:endParaRPr lang="en-US" sz="1200" dirty="0" smtClean="0">
              <a:solidFill>
                <a:schemeClr val="accent4"/>
              </a:solidFill>
            </a:endParaRPr>
          </a:p>
          <a:p>
            <a:endParaRPr lang="en-US" sz="1200" dirty="0" smtClean="0">
              <a:solidFill>
                <a:schemeClr val="accent4"/>
              </a:solidFill>
            </a:endParaRPr>
          </a:p>
        </p:txBody>
      </p:sp>
      <p:sp>
        <p:nvSpPr>
          <p:cNvPr id="4" name="Slide Number Placeholder 3"/>
          <p:cNvSpPr>
            <a:spLocks noGrp="1"/>
          </p:cNvSpPr>
          <p:nvPr>
            <p:ph type="sldNum" sz="quarter" idx="10"/>
          </p:nvPr>
        </p:nvSpPr>
        <p:spPr/>
        <p:txBody>
          <a:bodyPr/>
          <a:lstStyle/>
          <a:p>
            <a:fld id="{C34CA0F7-CFDF-41BE-8D54-A86AC7FEC8BF}" type="slidenum">
              <a:rPr lang="en-US" smtClean="0"/>
              <a:t>52</a:t>
            </a:fld>
            <a:endParaRPr lang="en-US"/>
          </a:p>
        </p:txBody>
      </p:sp>
    </p:spTree>
    <p:extLst>
      <p:ext uri="{BB962C8B-B14F-4D97-AF65-F5344CB8AC3E}">
        <p14:creationId xmlns:p14="http://schemas.microsoft.com/office/powerpoint/2010/main" val="8674067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smtClean="0"/>
              <a:t>power to legislate</a:t>
            </a:r>
          </a:p>
          <a:p>
            <a:endParaRPr lang="en-US" sz="1200" b="1" dirty="0" smtClean="0">
              <a:solidFill>
                <a:schemeClr val="accent4"/>
              </a:solidFill>
            </a:endParaRPr>
          </a:p>
          <a:p>
            <a:r>
              <a:rPr lang="en-US" sz="1200" b="1" dirty="0" smtClean="0">
                <a:solidFill>
                  <a:schemeClr val="accent4"/>
                </a:solidFill>
              </a:rPr>
              <a:t>Matthew 18:18</a:t>
            </a:r>
            <a:r>
              <a:rPr lang="en-US" sz="1200" dirty="0" smtClean="0"/>
              <a:t/>
            </a:r>
            <a:br>
              <a:rPr lang="en-US" sz="1200" dirty="0" smtClean="0"/>
            </a:br>
            <a:r>
              <a:rPr lang="en-US" sz="1200" baseline="30000" dirty="0" smtClean="0"/>
              <a:t>18</a:t>
            </a:r>
            <a:r>
              <a:rPr lang="en-US" sz="1200" dirty="0" smtClean="0"/>
              <a:t> Amen, I say to you, whatever you bind on earth shall be bound in heaven, and whatever you loose on earth shall be loosed in heaven.</a:t>
            </a:r>
            <a:endParaRPr lang="en-US" sz="1200" dirty="0" smtClean="0">
              <a:solidFill>
                <a:schemeClr val="accent4"/>
              </a:solidFill>
            </a:endParaRPr>
          </a:p>
          <a:p>
            <a:endParaRPr lang="en-US" sz="1200" dirty="0" smtClean="0">
              <a:solidFill>
                <a:schemeClr val="accent4"/>
              </a:solidFill>
            </a:endParaRPr>
          </a:p>
          <a:p>
            <a:endParaRPr lang="en-US" sz="1200" dirty="0" smtClean="0">
              <a:solidFill>
                <a:schemeClr val="accent4"/>
              </a:solidFill>
            </a:endParaRPr>
          </a:p>
        </p:txBody>
      </p:sp>
      <p:sp>
        <p:nvSpPr>
          <p:cNvPr id="4" name="Slide Number Placeholder 3"/>
          <p:cNvSpPr>
            <a:spLocks noGrp="1"/>
          </p:cNvSpPr>
          <p:nvPr>
            <p:ph type="sldNum" sz="quarter" idx="10"/>
          </p:nvPr>
        </p:nvSpPr>
        <p:spPr/>
        <p:txBody>
          <a:bodyPr/>
          <a:lstStyle/>
          <a:p>
            <a:fld id="{C34CA0F7-CFDF-41BE-8D54-A86AC7FEC8BF}" type="slidenum">
              <a:rPr lang="en-US" smtClean="0"/>
              <a:t>53</a:t>
            </a:fld>
            <a:endParaRPr lang="en-US"/>
          </a:p>
        </p:txBody>
      </p:sp>
    </p:spTree>
    <p:extLst>
      <p:ext uri="{BB962C8B-B14F-4D97-AF65-F5344CB8AC3E}">
        <p14:creationId xmlns:p14="http://schemas.microsoft.com/office/powerpoint/2010/main" val="38264285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smtClean="0"/>
              <a:t>power to speak with Christ’s voice</a:t>
            </a:r>
          </a:p>
          <a:p>
            <a:endParaRPr lang="en-US" sz="1200" b="1" i="1" dirty="0" smtClean="0"/>
          </a:p>
          <a:p>
            <a:r>
              <a:rPr lang="en-US" sz="1200" b="1" dirty="0" smtClean="0">
                <a:solidFill>
                  <a:schemeClr val="accent4"/>
                </a:solidFill>
              </a:rPr>
              <a:t>Luke 10:16</a:t>
            </a:r>
            <a:r>
              <a:rPr lang="en-US" sz="1200" dirty="0" smtClean="0"/>
              <a:t/>
            </a:r>
            <a:br>
              <a:rPr lang="en-US" sz="1200" dirty="0" smtClean="0"/>
            </a:br>
            <a:r>
              <a:rPr lang="en-US" sz="1200" baseline="30000" dirty="0" smtClean="0"/>
              <a:t>16</a:t>
            </a:r>
            <a:r>
              <a:rPr lang="en-US" sz="1200" dirty="0" smtClean="0"/>
              <a:t> Whoever listens to you listens to me. Whoever rejects you rejects me. And whoever rejects me rejects the one who sent me.”</a:t>
            </a:r>
            <a:endParaRPr lang="en-US" sz="1200" dirty="0" smtClean="0">
              <a:solidFill>
                <a:schemeClr val="accent4"/>
              </a:solidFill>
            </a:endParaRPr>
          </a:p>
          <a:p>
            <a:endParaRPr lang="en-US" sz="1200" dirty="0" smtClean="0">
              <a:solidFill>
                <a:schemeClr val="accent4"/>
              </a:solidFill>
            </a:endParaRPr>
          </a:p>
        </p:txBody>
      </p:sp>
      <p:sp>
        <p:nvSpPr>
          <p:cNvPr id="4" name="Slide Number Placeholder 3"/>
          <p:cNvSpPr>
            <a:spLocks noGrp="1"/>
          </p:cNvSpPr>
          <p:nvPr>
            <p:ph type="sldNum" sz="quarter" idx="10"/>
          </p:nvPr>
        </p:nvSpPr>
        <p:spPr/>
        <p:txBody>
          <a:bodyPr/>
          <a:lstStyle/>
          <a:p>
            <a:fld id="{C34CA0F7-CFDF-41BE-8D54-A86AC7FEC8BF}" type="slidenum">
              <a:rPr lang="en-US" smtClean="0"/>
              <a:t>54</a:t>
            </a:fld>
            <a:endParaRPr lang="en-US"/>
          </a:p>
        </p:txBody>
      </p:sp>
    </p:spTree>
    <p:extLst>
      <p:ext uri="{BB962C8B-B14F-4D97-AF65-F5344CB8AC3E}">
        <p14:creationId xmlns:p14="http://schemas.microsoft.com/office/powerpoint/2010/main" val="10232675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smtClean="0"/>
              <a:t>power to forgive sins</a:t>
            </a:r>
          </a:p>
          <a:p>
            <a:endParaRPr lang="en-US" sz="1200" b="1" i="1" dirty="0" smtClean="0"/>
          </a:p>
          <a:p>
            <a:r>
              <a:rPr lang="en-US" sz="1200" b="1" dirty="0" smtClean="0">
                <a:solidFill>
                  <a:schemeClr val="accent4"/>
                </a:solidFill>
              </a:rPr>
              <a:t>John 20:21-23</a:t>
            </a:r>
          </a:p>
          <a:p>
            <a:r>
              <a:rPr lang="en-US" sz="1200" baseline="30000" dirty="0" smtClean="0"/>
              <a:t>21</a:t>
            </a:r>
            <a:r>
              <a:rPr lang="en-US" sz="1200" dirty="0" smtClean="0"/>
              <a:t> [Jesus] said to them again, “Peace be with you. As the Father has sent me, so I send you.” </a:t>
            </a:r>
            <a:r>
              <a:rPr lang="en-US" sz="1200" baseline="30000" dirty="0" smtClean="0"/>
              <a:t>22 </a:t>
            </a:r>
            <a:r>
              <a:rPr lang="en-US" sz="1200" dirty="0" smtClean="0"/>
              <a:t>And when he had said this, he breathed on them and said to them, “Receive the holy Spirit. </a:t>
            </a:r>
            <a:r>
              <a:rPr lang="en-US" sz="1200" baseline="30000" dirty="0" smtClean="0"/>
              <a:t>23</a:t>
            </a:r>
            <a:r>
              <a:rPr lang="en-US" sz="1200" dirty="0" smtClean="0"/>
              <a:t> </a:t>
            </a:r>
            <a:r>
              <a:rPr lang="en-US" sz="1200" b="1" dirty="0" smtClean="0">
                <a:solidFill>
                  <a:schemeClr val="accent4"/>
                </a:solidFill>
              </a:rPr>
              <a:t>Whose sins you forgive are forgiven them, and whose sins you retain are retained</a:t>
            </a:r>
            <a:r>
              <a:rPr lang="en-US" sz="1200" dirty="0" smtClean="0"/>
              <a:t>.” </a:t>
            </a:r>
            <a:endParaRPr lang="en-US" sz="1200" dirty="0" smtClean="0">
              <a:solidFill>
                <a:schemeClr val="accent4"/>
              </a:solidFill>
            </a:endParaRPr>
          </a:p>
        </p:txBody>
      </p:sp>
      <p:sp>
        <p:nvSpPr>
          <p:cNvPr id="4" name="Slide Number Placeholder 3"/>
          <p:cNvSpPr>
            <a:spLocks noGrp="1"/>
          </p:cNvSpPr>
          <p:nvPr>
            <p:ph type="sldNum" sz="quarter" idx="10"/>
          </p:nvPr>
        </p:nvSpPr>
        <p:spPr/>
        <p:txBody>
          <a:bodyPr/>
          <a:lstStyle/>
          <a:p>
            <a:fld id="{C34CA0F7-CFDF-41BE-8D54-A86AC7FEC8BF}" type="slidenum">
              <a:rPr lang="en-US" smtClean="0"/>
              <a:t>55</a:t>
            </a:fld>
            <a:endParaRPr lang="en-US"/>
          </a:p>
        </p:txBody>
      </p:sp>
    </p:spTree>
    <p:extLst>
      <p:ext uri="{BB962C8B-B14F-4D97-AF65-F5344CB8AC3E}">
        <p14:creationId xmlns:p14="http://schemas.microsoft.com/office/powerpoint/2010/main" val="23868308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smtClean="0"/>
              <a:t>Power to offer sacrifice (Eucharist)</a:t>
            </a:r>
            <a:r>
              <a:rPr lang="en-US" sz="1200" dirty="0" smtClean="0"/>
              <a:t/>
            </a:r>
            <a:br>
              <a:rPr lang="en-US" sz="1200" dirty="0" smtClean="0"/>
            </a:br>
            <a:endParaRPr lang="en-US" sz="1200" dirty="0" smtClean="0"/>
          </a:p>
          <a:p>
            <a:r>
              <a:rPr lang="en-US" sz="1200" b="1" dirty="0" smtClean="0">
                <a:solidFill>
                  <a:schemeClr val="accent4"/>
                </a:solidFill>
              </a:rPr>
              <a:t>1 Corinthians 11:23-24</a:t>
            </a:r>
            <a:r>
              <a:rPr lang="en-US" sz="1200" dirty="0" smtClean="0"/>
              <a:t/>
            </a:r>
            <a:br>
              <a:rPr lang="en-US" sz="1200" dirty="0" smtClean="0"/>
            </a:br>
            <a:r>
              <a:rPr lang="en-US" sz="1200" baseline="30000" dirty="0" smtClean="0"/>
              <a:t>23</a:t>
            </a:r>
            <a:r>
              <a:rPr lang="en-US" sz="1200" dirty="0" smtClean="0"/>
              <a:t> For I received from the Lord what I also handed on to you, that the Lord Jesus, on the night he was handed over, took bread, </a:t>
            </a:r>
            <a:r>
              <a:rPr lang="en-US" sz="1200" baseline="30000" dirty="0" smtClean="0"/>
              <a:t>24</a:t>
            </a:r>
            <a:r>
              <a:rPr lang="en-US" sz="1200" dirty="0" smtClean="0"/>
              <a:t> and, after he had given thanks, broke it and said, “This is my body that is for you. Do this in remembrance of me.” </a:t>
            </a:r>
            <a:endParaRPr lang="en-US" sz="1200" dirty="0" smtClean="0">
              <a:solidFill>
                <a:schemeClr val="accent4"/>
              </a:solidFill>
            </a:endParaRPr>
          </a:p>
          <a:p>
            <a:endParaRPr lang="en-US" sz="1200" dirty="0" smtClean="0">
              <a:solidFill>
                <a:schemeClr val="accent4"/>
              </a:solidFill>
            </a:endParaRPr>
          </a:p>
        </p:txBody>
      </p:sp>
      <p:sp>
        <p:nvSpPr>
          <p:cNvPr id="4" name="Slide Number Placeholder 3"/>
          <p:cNvSpPr>
            <a:spLocks noGrp="1"/>
          </p:cNvSpPr>
          <p:nvPr>
            <p:ph type="sldNum" sz="quarter" idx="10"/>
          </p:nvPr>
        </p:nvSpPr>
        <p:spPr/>
        <p:txBody>
          <a:bodyPr/>
          <a:lstStyle/>
          <a:p>
            <a:fld id="{C34CA0F7-CFDF-41BE-8D54-A86AC7FEC8BF}" type="slidenum">
              <a:rPr lang="en-US" smtClean="0"/>
              <a:t>56</a:t>
            </a:fld>
            <a:endParaRPr lang="en-US"/>
          </a:p>
        </p:txBody>
      </p:sp>
    </p:spTree>
    <p:extLst>
      <p:ext uri="{BB962C8B-B14F-4D97-AF65-F5344CB8AC3E}">
        <p14:creationId xmlns:p14="http://schemas.microsoft.com/office/powerpoint/2010/main" val="37675097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All of this power and more was given to the Apostles directly by Christ to hand down to their successors until the end of the age.</a:t>
            </a:r>
          </a:p>
          <a:p>
            <a:r>
              <a:rPr lang="en-US" sz="1200" dirty="0" smtClean="0">
                <a:solidFill>
                  <a:schemeClr val="accent4"/>
                </a:solidFill>
              </a:rPr>
              <a:t>This is the source of the Authoritative Church.</a:t>
            </a:r>
          </a:p>
          <a:p>
            <a:endParaRPr lang="en-US" sz="1200" dirty="0" smtClean="0">
              <a:solidFill>
                <a:schemeClr val="accent4"/>
              </a:solidFill>
            </a:endParaRPr>
          </a:p>
        </p:txBody>
      </p:sp>
      <p:sp>
        <p:nvSpPr>
          <p:cNvPr id="4" name="Slide Number Placeholder 3"/>
          <p:cNvSpPr>
            <a:spLocks noGrp="1"/>
          </p:cNvSpPr>
          <p:nvPr>
            <p:ph type="sldNum" sz="quarter" idx="10"/>
          </p:nvPr>
        </p:nvSpPr>
        <p:spPr/>
        <p:txBody>
          <a:bodyPr/>
          <a:lstStyle/>
          <a:p>
            <a:fld id="{C34CA0F7-CFDF-41BE-8D54-A86AC7FEC8BF}" type="slidenum">
              <a:rPr lang="en-US" smtClean="0"/>
              <a:t>57</a:t>
            </a:fld>
            <a:endParaRPr lang="en-US"/>
          </a:p>
        </p:txBody>
      </p:sp>
    </p:spTree>
    <p:extLst>
      <p:ext uri="{BB962C8B-B14F-4D97-AF65-F5344CB8AC3E}">
        <p14:creationId xmlns:p14="http://schemas.microsoft.com/office/powerpoint/2010/main" val="1577544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All of this power and more was given to the Apostles directly by Christ to hand down to their successors until the end of the age.</a:t>
            </a:r>
          </a:p>
          <a:p>
            <a:r>
              <a:rPr lang="en-US" sz="1200" dirty="0" smtClean="0">
                <a:solidFill>
                  <a:schemeClr val="accent4"/>
                </a:solidFill>
              </a:rPr>
              <a:t>This is the source of the Authoritative Church.</a:t>
            </a:r>
          </a:p>
          <a:p>
            <a:endParaRPr lang="en-US" sz="1200" dirty="0" smtClean="0">
              <a:solidFill>
                <a:schemeClr val="accent4"/>
              </a:solidFill>
            </a:endParaRPr>
          </a:p>
        </p:txBody>
      </p:sp>
      <p:sp>
        <p:nvSpPr>
          <p:cNvPr id="4" name="Slide Number Placeholder 3"/>
          <p:cNvSpPr>
            <a:spLocks noGrp="1"/>
          </p:cNvSpPr>
          <p:nvPr>
            <p:ph type="sldNum" sz="quarter" idx="10"/>
          </p:nvPr>
        </p:nvSpPr>
        <p:spPr/>
        <p:txBody>
          <a:bodyPr/>
          <a:lstStyle/>
          <a:p>
            <a:fld id="{C34CA0F7-CFDF-41BE-8D54-A86AC7FEC8BF}" type="slidenum">
              <a:rPr lang="en-US" smtClean="0"/>
              <a:t>58</a:t>
            </a:fld>
            <a:endParaRPr lang="en-US"/>
          </a:p>
        </p:txBody>
      </p:sp>
    </p:spTree>
    <p:extLst>
      <p:ext uri="{BB962C8B-B14F-4D97-AF65-F5344CB8AC3E}">
        <p14:creationId xmlns:p14="http://schemas.microsoft.com/office/powerpoint/2010/main" val="3578384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remember, NEVER confront a Protestant with the things that we believe are wrong with their beliefs.  Always approach a discussion of differing faith with reverence and respect for the other person.</a:t>
            </a:r>
            <a:endParaRPr lang="en-US" dirty="0"/>
          </a:p>
        </p:txBody>
      </p:sp>
      <p:sp>
        <p:nvSpPr>
          <p:cNvPr id="4" name="Slide Number Placeholder 3"/>
          <p:cNvSpPr>
            <a:spLocks noGrp="1"/>
          </p:cNvSpPr>
          <p:nvPr>
            <p:ph type="sldNum" sz="quarter" idx="10"/>
          </p:nvPr>
        </p:nvSpPr>
        <p:spPr/>
        <p:txBody>
          <a:bodyPr/>
          <a:lstStyle/>
          <a:p>
            <a:fld id="{C34CA0F7-CFDF-41BE-8D54-A86AC7FEC8BF}" type="slidenum">
              <a:rPr lang="en-US" smtClean="0"/>
              <a:t>6</a:t>
            </a:fld>
            <a:endParaRPr lang="en-US"/>
          </a:p>
        </p:txBody>
      </p:sp>
    </p:spTree>
    <p:extLst>
      <p:ext uri="{BB962C8B-B14F-4D97-AF65-F5344CB8AC3E}">
        <p14:creationId xmlns:p14="http://schemas.microsoft.com/office/powerpoint/2010/main" val="3610633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In 1954, the </a:t>
            </a:r>
            <a:r>
              <a:rPr lang="en-US" sz="1200" dirty="0" smtClean="0">
                <a:solidFill>
                  <a:schemeClr val="accent4"/>
                </a:solidFill>
              </a:rPr>
              <a:t>Reverend Sun </a:t>
            </a:r>
            <a:r>
              <a:rPr lang="en-US" sz="1200" dirty="0" err="1" smtClean="0">
                <a:solidFill>
                  <a:schemeClr val="accent4"/>
                </a:solidFill>
              </a:rPr>
              <a:t>Myung</a:t>
            </a:r>
            <a:r>
              <a:rPr lang="en-US" sz="1200" dirty="0" smtClean="0">
                <a:solidFill>
                  <a:schemeClr val="accent4"/>
                </a:solidFill>
              </a:rPr>
              <a:t> Moon </a:t>
            </a:r>
            <a:r>
              <a:rPr lang="en-US" sz="1200" dirty="0" smtClean="0"/>
              <a:t>founded the </a:t>
            </a:r>
            <a:r>
              <a:rPr lang="en-US" sz="1200" b="1" dirty="0" smtClean="0">
                <a:solidFill>
                  <a:schemeClr val="accent4"/>
                </a:solidFill>
              </a:rPr>
              <a:t>Unification Church </a:t>
            </a:r>
            <a:r>
              <a:rPr lang="en-US" sz="1200" dirty="0" smtClean="0">
                <a:solidFill>
                  <a:schemeClr val="accent4"/>
                </a:solidFill>
              </a:rPr>
              <a:t>in South Korea</a:t>
            </a:r>
            <a:r>
              <a:rPr lang="en-US" sz="1200" dirty="0" smtClean="0"/>
              <a:t>, as the sole authority on matters of faith and morals, in order to unify all of mankind to one faith in the world. Moon gathered many disciples and his congregation grew steadily under his leadership.</a:t>
            </a:r>
            <a:endParaRPr lang="en-US" sz="1200" i="1" dirty="0" smtClean="0">
              <a:solidFill>
                <a:schemeClr val="accent4"/>
              </a:solidFill>
              <a:latin typeface="Trebuchet MS" panose="020B0603020202020204" pitchFamily="34" charset="0"/>
            </a:endParaRPr>
          </a:p>
          <a:p>
            <a:endParaRPr lang="en-US" sz="1200" dirty="0" smtClean="0">
              <a:latin typeface="Trebuchet MS" panose="020B0603020202020204" pitchFamily="34" charset="0"/>
            </a:endParaRPr>
          </a:p>
          <a:p>
            <a:endParaRPr lang="en-US" dirty="0"/>
          </a:p>
        </p:txBody>
      </p:sp>
      <p:sp>
        <p:nvSpPr>
          <p:cNvPr id="4" name="Slide Number Placeholder 3"/>
          <p:cNvSpPr>
            <a:spLocks noGrp="1"/>
          </p:cNvSpPr>
          <p:nvPr>
            <p:ph type="sldNum" sz="quarter" idx="10"/>
          </p:nvPr>
        </p:nvSpPr>
        <p:spPr/>
        <p:txBody>
          <a:bodyPr/>
          <a:lstStyle/>
          <a:p>
            <a:fld id="{C34CA0F7-CFDF-41BE-8D54-A86AC7FEC8BF}" type="slidenum">
              <a:rPr lang="en-US" smtClean="0"/>
              <a:t>7</a:t>
            </a:fld>
            <a:endParaRPr lang="en-US"/>
          </a:p>
        </p:txBody>
      </p:sp>
    </p:spTree>
    <p:extLst>
      <p:ext uri="{BB962C8B-B14F-4D97-AF65-F5344CB8AC3E}">
        <p14:creationId xmlns:p14="http://schemas.microsoft.com/office/powerpoint/2010/main" val="455833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As he grew older and it was difficult for him to continue with the same vigor he turned leadership of the church over to his daughter </a:t>
            </a:r>
            <a:r>
              <a:rPr lang="en-US" sz="1200" dirty="0" smtClean="0">
                <a:solidFill>
                  <a:schemeClr val="accent4"/>
                </a:solidFill>
              </a:rPr>
              <a:t>In </a:t>
            </a:r>
            <a:r>
              <a:rPr lang="en-US" sz="1200" dirty="0" err="1" smtClean="0">
                <a:solidFill>
                  <a:schemeClr val="accent4"/>
                </a:solidFill>
              </a:rPr>
              <a:t>Jin</a:t>
            </a:r>
            <a:r>
              <a:rPr lang="en-US" sz="1200" dirty="0" smtClean="0">
                <a:solidFill>
                  <a:schemeClr val="accent4"/>
                </a:solidFill>
              </a:rPr>
              <a:t> Moon </a:t>
            </a:r>
            <a:r>
              <a:rPr lang="en-US" sz="1200" dirty="0" smtClean="0"/>
              <a:t>who radically changed the teachings and doctrines of the church and greatly reduced its membership to a current skeleton of its former self.</a:t>
            </a:r>
          </a:p>
          <a:p>
            <a:endParaRPr lang="en-US" sz="1200" dirty="0" smtClean="0"/>
          </a:p>
          <a:p>
            <a:r>
              <a:rPr lang="en-US" sz="1200" dirty="0" smtClean="0"/>
              <a:t>The </a:t>
            </a:r>
            <a:r>
              <a:rPr lang="en-US" sz="1200" b="1" dirty="0" smtClean="0"/>
              <a:t>Unification Church </a:t>
            </a:r>
            <a:r>
              <a:rPr lang="en-US" sz="1200" dirty="0" smtClean="0"/>
              <a:t>is 61 Years</a:t>
            </a:r>
            <a:r>
              <a:rPr lang="en-US" sz="1200" baseline="0" dirty="0" smtClean="0"/>
              <a:t> Old</a:t>
            </a:r>
            <a:endParaRPr lang="en-US" sz="1200" dirty="0" smtClean="0"/>
          </a:p>
          <a:p>
            <a:endParaRPr lang="en-US" sz="1200" dirty="0" smtClean="0">
              <a:latin typeface="Trebuchet MS" panose="020B0603020202020204" pitchFamily="34" charset="0"/>
            </a:endParaRPr>
          </a:p>
          <a:p>
            <a:endParaRPr lang="en-US" dirty="0"/>
          </a:p>
        </p:txBody>
      </p:sp>
      <p:sp>
        <p:nvSpPr>
          <p:cNvPr id="4" name="Slide Number Placeholder 3"/>
          <p:cNvSpPr>
            <a:spLocks noGrp="1"/>
          </p:cNvSpPr>
          <p:nvPr>
            <p:ph type="sldNum" sz="quarter" idx="10"/>
          </p:nvPr>
        </p:nvSpPr>
        <p:spPr/>
        <p:txBody>
          <a:bodyPr/>
          <a:lstStyle/>
          <a:p>
            <a:fld id="{C34CA0F7-CFDF-41BE-8D54-A86AC7FEC8BF}" type="slidenum">
              <a:rPr lang="en-US" smtClean="0"/>
              <a:t>8</a:t>
            </a:fld>
            <a:endParaRPr lang="en-US"/>
          </a:p>
        </p:txBody>
      </p:sp>
    </p:spTree>
    <p:extLst>
      <p:ext uri="{BB962C8B-B14F-4D97-AF65-F5344CB8AC3E}">
        <p14:creationId xmlns:p14="http://schemas.microsoft.com/office/powerpoint/2010/main" val="399335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In 1933, Herbert W. Armstrong founded the Radio Church of God in Oregon, renaming it the </a:t>
            </a:r>
            <a:r>
              <a:rPr lang="en-US" sz="1200" b="1" dirty="0" smtClean="0"/>
              <a:t>Worldwide Church of God </a:t>
            </a:r>
            <a:r>
              <a:rPr lang="en-US" sz="1200" dirty="0" smtClean="0"/>
              <a:t>in 1968.  He preached a combination of New Covenant and Old Covenant laws and espoused strict adherence to Sabbath traditions and dietary law.  Upon his death in 1986, the church continued under the leadership of a council of elders but has diminished in popularity ever since.</a:t>
            </a:r>
          </a:p>
          <a:p>
            <a:endParaRPr lang="en-US" sz="1200" dirty="0" smtClean="0">
              <a:latin typeface="Trebuchet MS" panose="020B0603020202020204" pitchFamily="34" charset="0"/>
            </a:endParaRPr>
          </a:p>
          <a:p>
            <a:r>
              <a:rPr lang="en-US" sz="1200" dirty="0" smtClean="0"/>
              <a:t>the </a:t>
            </a:r>
            <a:r>
              <a:rPr lang="en-US" sz="1200" b="1" dirty="0" smtClean="0"/>
              <a:t>Worldwide Church of God </a:t>
            </a:r>
            <a:r>
              <a:rPr lang="en-US" sz="1200" b="0" dirty="0" smtClean="0"/>
              <a:t>is 82 years old</a:t>
            </a:r>
            <a:endParaRPr lang="en-US" b="0" dirty="0"/>
          </a:p>
        </p:txBody>
      </p:sp>
      <p:sp>
        <p:nvSpPr>
          <p:cNvPr id="4" name="Slide Number Placeholder 3"/>
          <p:cNvSpPr>
            <a:spLocks noGrp="1"/>
          </p:cNvSpPr>
          <p:nvPr>
            <p:ph type="sldNum" sz="quarter" idx="10"/>
          </p:nvPr>
        </p:nvSpPr>
        <p:spPr/>
        <p:txBody>
          <a:bodyPr/>
          <a:lstStyle/>
          <a:p>
            <a:fld id="{C34CA0F7-CFDF-41BE-8D54-A86AC7FEC8BF}" type="slidenum">
              <a:rPr lang="en-US" smtClean="0"/>
              <a:t>9</a:t>
            </a:fld>
            <a:endParaRPr lang="en-US"/>
          </a:p>
        </p:txBody>
      </p:sp>
    </p:spTree>
    <p:extLst>
      <p:ext uri="{BB962C8B-B14F-4D97-AF65-F5344CB8AC3E}">
        <p14:creationId xmlns:p14="http://schemas.microsoft.com/office/powerpoint/2010/main" val="18593868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854283" cy="4727121"/>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106528322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ACB58F-E600-47BB-8560-07CBD81FB3F0}" type="datetimeFigureOut">
              <a:rPr lang="en-US" smtClean="0"/>
              <a:t>5/20/2015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B7EA68-704C-4921-B796-E8A6385589E6}" type="slidenum">
              <a:rPr lang="en-US" smtClean="0"/>
              <a:t>‹#›</a:t>
            </a:fld>
            <a:endParaRPr lang="en-US"/>
          </a:p>
        </p:txBody>
      </p:sp>
    </p:spTree>
    <p:extLst>
      <p:ext uri="{BB962C8B-B14F-4D97-AF65-F5344CB8AC3E}">
        <p14:creationId xmlns:p14="http://schemas.microsoft.com/office/powerpoint/2010/main" val="427021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ACB58F-E600-47BB-8560-07CBD81FB3F0}" type="datetimeFigureOut">
              <a:rPr lang="en-US" smtClean="0"/>
              <a:t>5/20/2015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B7EA68-704C-4921-B796-E8A6385589E6}" type="slidenum">
              <a:rPr lang="en-US" smtClean="0"/>
              <a:t>‹#›</a:t>
            </a:fld>
            <a:endParaRPr lang="en-US"/>
          </a:p>
        </p:txBody>
      </p:sp>
    </p:spTree>
    <p:extLst>
      <p:ext uri="{BB962C8B-B14F-4D97-AF65-F5344CB8AC3E}">
        <p14:creationId xmlns:p14="http://schemas.microsoft.com/office/powerpoint/2010/main" val="4011057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ACB58F-E600-47BB-8560-07CBD81FB3F0}" type="datetimeFigureOut">
              <a:rPr lang="en-US" smtClean="0"/>
              <a:t>5/20/2015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B7EA68-704C-4921-B796-E8A6385589E6}" type="slidenum">
              <a:rPr lang="en-US" smtClean="0"/>
              <a:t>‹#›</a:t>
            </a:fld>
            <a:endParaRPr lang="en-US"/>
          </a:p>
        </p:txBody>
      </p:sp>
    </p:spTree>
    <p:extLst>
      <p:ext uri="{BB962C8B-B14F-4D97-AF65-F5344CB8AC3E}">
        <p14:creationId xmlns:p14="http://schemas.microsoft.com/office/powerpoint/2010/main" val="972294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ACB58F-E600-47BB-8560-07CBD81FB3F0}" type="datetimeFigureOut">
              <a:rPr lang="en-US" smtClean="0"/>
              <a:t>5/20/2015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7B7EA68-704C-4921-B796-E8A6385589E6}" type="slidenum">
              <a:rPr lang="en-US" smtClean="0"/>
              <a:t>‹#›</a:t>
            </a:fld>
            <a:endParaRPr lang="en-US"/>
          </a:p>
        </p:txBody>
      </p:sp>
    </p:spTree>
    <p:extLst>
      <p:ext uri="{BB962C8B-B14F-4D97-AF65-F5344CB8AC3E}">
        <p14:creationId xmlns:p14="http://schemas.microsoft.com/office/powerpoint/2010/main" val="1224879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ACB58F-E600-47BB-8560-07CBD81FB3F0}" type="datetimeFigureOut">
              <a:rPr lang="en-US" smtClean="0"/>
              <a:t>5/20/2015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B7EA68-704C-4921-B796-E8A6385589E6}" type="slidenum">
              <a:rPr lang="en-US" smtClean="0"/>
              <a:t>‹#›</a:t>
            </a:fld>
            <a:endParaRPr lang="en-US"/>
          </a:p>
        </p:txBody>
      </p:sp>
    </p:spTree>
    <p:extLst>
      <p:ext uri="{BB962C8B-B14F-4D97-AF65-F5344CB8AC3E}">
        <p14:creationId xmlns:p14="http://schemas.microsoft.com/office/powerpoint/2010/main" val="3477015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ACB58F-E600-47BB-8560-07CBD81FB3F0}" type="datetimeFigureOut">
              <a:rPr lang="en-US" smtClean="0"/>
              <a:t>5/20/2015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7B7EA68-704C-4921-B796-E8A6385589E6}" type="slidenum">
              <a:rPr lang="en-US" smtClean="0"/>
              <a:t>‹#›</a:t>
            </a:fld>
            <a:endParaRPr lang="en-US"/>
          </a:p>
        </p:txBody>
      </p:sp>
    </p:spTree>
    <p:extLst>
      <p:ext uri="{BB962C8B-B14F-4D97-AF65-F5344CB8AC3E}">
        <p14:creationId xmlns:p14="http://schemas.microsoft.com/office/powerpoint/2010/main" val="3138398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ACB58F-E600-47BB-8560-07CBD81FB3F0}" type="datetimeFigureOut">
              <a:rPr lang="en-US" smtClean="0"/>
              <a:t>5/20/2015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7B7EA68-704C-4921-B796-E8A6385589E6}" type="slidenum">
              <a:rPr lang="en-US" smtClean="0"/>
              <a:t>‹#›</a:t>
            </a:fld>
            <a:endParaRPr lang="en-US"/>
          </a:p>
        </p:txBody>
      </p:sp>
    </p:spTree>
    <p:extLst>
      <p:ext uri="{BB962C8B-B14F-4D97-AF65-F5344CB8AC3E}">
        <p14:creationId xmlns:p14="http://schemas.microsoft.com/office/powerpoint/2010/main" val="2293927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ACB58F-E600-47BB-8560-07CBD81FB3F0}" type="datetimeFigureOut">
              <a:rPr lang="en-US" smtClean="0"/>
              <a:t>5/20/2015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7B7EA68-704C-4921-B796-E8A6385589E6}" type="slidenum">
              <a:rPr lang="en-US" smtClean="0"/>
              <a:t>‹#›</a:t>
            </a:fld>
            <a:endParaRPr lang="en-US"/>
          </a:p>
        </p:txBody>
      </p:sp>
    </p:spTree>
    <p:extLst>
      <p:ext uri="{BB962C8B-B14F-4D97-AF65-F5344CB8AC3E}">
        <p14:creationId xmlns:p14="http://schemas.microsoft.com/office/powerpoint/2010/main" val="1217376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ACB58F-E600-47BB-8560-07CBD81FB3F0}" type="datetimeFigureOut">
              <a:rPr lang="en-US" smtClean="0"/>
              <a:t>5/20/2015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B7EA68-704C-4921-B796-E8A6385589E6}" type="slidenum">
              <a:rPr lang="en-US" smtClean="0"/>
              <a:t>‹#›</a:t>
            </a:fld>
            <a:endParaRPr lang="en-US"/>
          </a:p>
        </p:txBody>
      </p:sp>
    </p:spTree>
    <p:extLst>
      <p:ext uri="{BB962C8B-B14F-4D97-AF65-F5344CB8AC3E}">
        <p14:creationId xmlns:p14="http://schemas.microsoft.com/office/powerpoint/2010/main" val="3985019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ACB58F-E600-47BB-8560-07CBD81FB3F0}" type="datetimeFigureOut">
              <a:rPr lang="en-US" smtClean="0"/>
              <a:t>5/20/2015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7B7EA68-704C-4921-B796-E8A6385589E6}" type="slidenum">
              <a:rPr lang="en-US" smtClean="0"/>
              <a:t>‹#›</a:t>
            </a:fld>
            <a:endParaRPr lang="en-US"/>
          </a:p>
        </p:txBody>
      </p:sp>
    </p:spTree>
    <p:extLst>
      <p:ext uri="{BB962C8B-B14F-4D97-AF65-F5344CB8AC3E}">
        <p14:creationId xmlns:p14="http://schemas.microsoft.com/office/powerpoint/2010/main" val="2459005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ACB58F-E600-47BB-8560-07CBD81FB3F0}" type="datetimeFigureOut">
              <a:rPr lang="en-US" smtClean="0"/>
              <a:t>5/20/2015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B7EA68-704C-4921-B796-E8A6385589E6}" type="slidenum">
              <a:rPr lang="en-US" smtClean="0"/>
              <a:t>‹#›</a:t>
            </a:fld>
            <a:endParaRPr lang="en-US"/>
          </a:p>
        </p:txBody>
      </p:sp>
    </p:spTree>
    <p:extLst>
      <p:ext uri="{BB962C8B-B14F-4D97-AF65-F5344CB8AC3E}">
        <p14:creationId xmlns:p14="http://schemas.microsoft.com/office/powerpoint/2010/main" val="36326108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2.jpeg"/><Relationship Id="rId18" Type="http://schemas.openxmlformats.org/officeDocument/2006/relationships/image" Target="../media/image13.jpg"/><Relationship Id="rId3" Type="http://schemas.openxmlformats.org/officeDocument/2006/relationships/image" Target="../media/image6.jpg"/><Relationship Id="rId21" Type="http://schemas.openxmlformats.org/officeDocument/2006/relationships/image" Target="../media/image16.jpg"/><Relationship Id="rId7" Type="http://schemas.openxmlformats.org/officeDocument/2006/relationships/image" Target="../media/image27.jpeg"/><Relationship Id="rId12" Type="http://schemas.openxmlformats.org/officeDocument/2006/relationships/image" Target="../media/image31.jpeg"/><Relationship Id="rId17" Type="http://schemas.openxmlformats.org/officeDocument/2006/relationships/image" Target="../media/image15.jpg"/><Relationship Id="rId2" Type="http://schemas.openxmlformats.org/officeDocument/2006/relationships/notesSlide" Target="../notesSlides/notesSlide19.xml"/><Relationship Id="rId16" Type="http://schemas.openxmlformats.org/officeDocument/2006/relationships/image" Target="../media/image34.jpeg"/><Relationship Id="rId20"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26.jpeg"/><Relationship Id="rId11" Type="http://schemas.openxmlformats.org/officeDocument/2006/relationships/image" Target="../media/image30.jpeg"/><Relationship Id="rId5" Type="http://schemas.openxmlformats.org/officeDocument/2006/relationships/image" Target="../media/image25.jpeg"/><Relationship Id="rId15" Type="http://schemas.openxmlformats.org/officeDocument/2006/relationships/image" Target="../media/image20.png"/><Relationship Id="rId10" Type="http://schemas.openxmlformats.org/officeDocument/2006/relationships/image" Target="../media/image29.jpeg"/><Relationship Id="rId19" Type="http://schemas.openxmlformats.org/officeDocument/2006/relationships/image" Target="../media/image12.jpg"/><Relationship Id="rId4" Type="http://schemas.openxmlformats.org/officeDocument/2006/relationships/image" Target="../media/image24.jpeg"/><Relationship Id="rId9" Type="http://schemas.openxmlformats.org/officeDocument/2006/relationships/image" Target="../media/image17.gif"/><Relationship Id="rId14" Type="http://schemas.openxmlformats.org/officeDocument/2006/relationships/image" Target="../media/image3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2.jpeg"/><Relationship Id="rId18" Type="http://schemas.openxmlformats.org/officeDocument/2006/relationships/image" Target="../media/image13.jpg"/><Relationship Id="rId3" Type="http://schemas.openxmlformats.org/officeDocument/2006/relationships/image" Target="../media/image6.jpg"/><Relationship Id="rId21" Type="http://schemas.openxmlformats.org/officeDocument/2006/relationships/image" Target="../media/image16.jpg"/><Relationship Id="rId7" Type="http://schemas.openxmlformats.org/officeDocument/2006/relationships/image" Target="../media/image27.jpeg"/><Relationship Id="rId12" Type="http://schemas.openxmlformats.org/officeDocument/2006/relationships/image" Target="../media/image31.jpeg"/><Relationship Id="rId17" Type="http://schemas.openxmlformats.org/officeDocument/2006/relationships/image" Target="../media/image15.jpg"/><Relationship Id="rId2" Type="http://schemas.openxmlformats.org/officeDocument/2006/relationships/notesSlide" Target="../notesSlides/notesSlide40.xml"/><Relationship Id="rId16" Type="http://schemas.openxmlformats.org/officeDocument/2006/relationships/image" Target="../media/image34.jpeg"/><Relationship Id="rId20" Type="http://schemas.openxmlformats.org/officeDocument/2006/relationships/image" Target="../media/image14.jpg"/><Relationship Id="rId1" Type="http://schemas.openxmlformats.org/officeDocument/2006/relationships/slideLayout" Target="../slideLayouts/slideLayout1.xml"/><Relationship Id="rId6" Type="http://schemas.openxmlformats.org/officeDocument/2006/relationships/image" Target="../media/image26.jpeg"/><Relationship Id="rId11" Type="http://schemas.openxmlformats.org/officeDocument/2006/relationships/image" Target="../media/image30.jpeg"/><Relationship Id="rId5" Type="http://schemas.openxmlformats.org/officeDocument/2006/relationships/image" Target="../media/image25.jpeg"/><Relationship Id="rId15" Type="http://schemas.openxmlformats.org/officeDocument/2006/relationships/image" Target="../media/image20.png"/><Relationship Id="rId10" Type="http://schemas.openxmlformats.org/officeDocument/2006/relationships/image" Target="../media/image29.jpeg"/><Relationship Id="rId19" Type="http://schemas.openxmlformats.org/officeDocument/2006/relationships/image" Target="../media/image12.jpg"/><Relationship Id="rId4" Type="http://schemas.openxmlformats.org/officeDocument/2006/relationships/image" Target="../media/image24.jpeg"/><Relationship Id="rId9" Type="http://schemas.openxmlformats.org/officeDocument/2006/relationships/image" Target="../media/image17.gif"/><Relationship Id="rId14" Type="http://schemas.openxmlformats.org/officeDocument/2006/relationships/image" Target="../media/image33.jpeg"/></Relationships>
</file>

<file path=ppt/slides/_rels/slide4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26510" y="2043403"/>
            <a:ext cx="9144000" cy="1466559"/>
          </a:xfrm>
        </p:spPr>
        <p:txBody>
          <a:bodyPr>
            <a:normAutofit/>
          </a:bodyPr>
          <a:lstStyle/>
          <a:p>
            <a:pPr algn="l"/>
            <a:r>
              <a:rPr lang="en-US" dirty="0" smtClean="0">
                <a:solidFill>
                  <a:schemeClr val="accent4"/>
                </a:solidFill>
                <a:effectLst/>
                <a:latin typeface="Trajan Pro" panose="02020502050506020301" pitchFamily="18" charset="0"/>
              </a:rPr>
              <a:t>Apologetics…</a:t>
            </a:r>
            <a:br>
              <a:rPr lang="en-US" dirty="0" smtClean="0">
                <a:solidFill>
                  <a:schemeClr val="accent4"/>
                </a:solidFill>
                <a:effectLst/>
                <a:latin typeface="Trajan Pro" panose="02020502050506020301" pitchFamily="18" charset="0"/>
              </a:rPr>
            </a:br>
            <a:r>
              <a:rPr lang="en-US" sz="3600" dirty="0" smtClean="0">
                <a:solidFill>
                  <a:schemeClr val="accent4"/>
                </a:solidFill>
                <a:effectLst/>
                <a:latin typeface="Trajan Pro" panose="02020502050506020301" pitchFamily="18" charset="0"/>
              </a:rPr>
              <a:t>Defending </a:t>
            </a:r>
            <a:r>
              <a:rPr lang="en-US" sz="3600" dirty="0">
                <a:solidFill>
                  <a:schemeClr val="accent4"/>
                </a:solidFill>
                <a:effectLst/>
                <a:latin typeface="Trajan Pro" panose="02020502050506020301" pitchFamily="18" charset="0"/>
              </a:rPr>
              <a:t>the </a:t>
            </a:r>
            <a:r>
              <a:rPr lang="en-US" sz="3600" dirty="0" smtClean="0">
                <a:solidFill>
                  <a:schemeClr val="accent4"/>
                </a:solidFill>
                <a:effectLst/>
                <a:latin typeface="Trajan Pro" panose="02020502050506020301" pitchFamily="18" charset="0"/>
              </a:rPr>
              <a:t>Faith</a:t>
            </a:r>
            <a:endParaRPr lang="en-US" dirty="0">
              <a:solidFill>
                <a:schemeClr val="accent4"/>
              </a:solidFill>
              <a:effectLst/>
              <a:latin typeface="Trajan Pro" panose="02020502050506020301" pitchFamily="18" charset="0"/>
            </a:endParaRPr>
          </a:p>
        </p:txBody>
      </p:sp>
      <p:sp>
        <p:nvSpPr>
          <p:cNvPr id="3" name="Subtitle 2"/>
          <p:cNvSpPr>
            <a:spLocks noGrp="1"/>
          </p:cNvSpPr>
          <p:nvPr>
            <p:ph type="subTitle" idx="1"/>
          </p:nvPr>
        </p:nvSpPr>
        <p:spPr>
          <a:xfrm>
            <a:off x="2026510" y="3602038"/>
            <a:ext cx="9144000" cy="1655762"/>
          </a:xfrm>
        </p:spPr>
        <p:txBody>
          <a:bodyPr/>
          <a:lstStyle/>
          <a:p>
            <a:pPr algn="l"/>
            <a:r>
              <a:rPr lang="en-US" dirty="0" smtClean="0">
                <a:effectLst/>
                <a:latin typeface="Trajan Pro" panose="02020502050506020301" pitchFamily="18" charset="0"/>
              </a:rPr>
              <a:t>Scripture in Support of Our Catholic Beliefs</a:t>
            </a:r>
          </a:p>
          <a:p>
            <a:pPr algn="l"/>
            <a:endParaRPr lang="en-US" dirty="0" smtClean="0">
              <a:latin typeface="Trajan Pro" panose="02020502050506020301" pitchFamily="18" charset="0"/>
            </a:endParaRPr>
          </a:p>
          <a:p>
            <a:pPr algn="l"/>
            <a:r>
              <a:rPr lang="en-US" dirty="0" smtClean="0">
                <a:latin typeface="Trajan Pro" panose="02020502050506020301" pitchFamily="18" charset="0"/>
              </a:rPr>
              <a:t>Lesson 5 – </a:t>
            </a:r>
            <a:r>
              <a:rPr lang="en-US" dirty="0" smtClean="0">
                <a:solidFill>
                  <a:schemeClr val="accent4"/>
                </a:solidFill>
                <a:latin typeface="Trajan Pro" panose="02020502050506020301" pitchFamily="18" charset="0"/>
              </a:rPr>
              <a:t>One Authoritative Church</a:t>
            </a:r>
            <a:endParaRPr lang="en-US" dirty="0">
              <a:solidFill>
                <a:schemeClr val="accent4"/>
              </a:solidFill>
              <a:effectLst/>
              <a:latin typeface="Trajan Pro" panose="02020502050506020301" pitchFamily="18" charset="0"/>
            </a:endParaRPr>
          </a:p>
        </p:txBody>
      </p:sp>
    </p:spTree>
    <p:extLst>
      <p:ext uri="{BB962C8B-B14F-4D97-AF65-F5344CB8AC3E}">
        <p14:creationId xmlns:p14="http://schemas.microsoft.com/office/powerpoint/2010/main" val="744620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How Many Churches?</a:t>
            </a:r>
            <a:endParaRPr lang="en-US" b="1" dirty="0">
              <a:solidFill>
                <a:schemeClr val="accent4"/>
              </a:solidFill>
              <a:latin typeface="Trajan Pro" panose="02020502050506020301" pitchFamily="18" charset="0"/>
            </a:endParaRPr>
          </a:p>
        </p:txBody>
      </p:sp>
      <p:sp>
        <p:nvSpPr>
          <p:cNvPr id="5" name="TextBox 4"/>
          <p:cNvSpPr txBox="1"/>
          <p:nvPr/>
        </p:nvSpPr>
        <p:spPr>
          <a:xfrm>
            <a:off x="5200843" y="1070488"/>
            <a:ext cx="6163063" cy="2554545"/>
          </a:xfrm>
          <a:prstGeom prst="rect">
            <a:avLst/>
          </a:prstGeom>
          <a:noFill/>
        </p:spPr>
        <p:txBody>
          <a:bodyPr wrap="square" rtlCol="0">
            <a:spAutoFit/>
          </a:bodyPr>
          <a:lstStyle/>
          <a:p>
            <a:r>
              <a:rPr lang="en-US" sz="3200" dirty="0"/>
              <a:t>In </a:t>
            </a:r>
            <a:r>
              <a:rPr lang="en-US" sz="3200" dirty="0" smtClean="0"/>
              <a:t>1900</a:t>
            </a:r>
          </a:p>
          <a:p>
            <a:r>
              <a:rPr lang="en-US" sz="3200" dirty="0" smtClean="0"/>
              <a:t>Charles </a:t>
            </a:r>
            <a:r>
              <a:rPr lang="en-US" sz="3200" dirty="0"/>
              <a:t>Parham founded </a:t>
            </a:r>
            <a:endParaRPr lang="en-US" sz="3200" dirty="0" smtClean="0"/>
          </a:p>
          <a:p>
            <a:r>
              <a:rPr lang="en-US" sz="3200" dirty="0" smtClean="0"/>
              <a:t>the </a:t>
            </a:r>
            <a:r>
              <a:rPr lang="en-US" sz="3200" b="1" dirty="0">
                <a:solidFill>
                  <a:schemeClr val="accent4"/>
                </a:solidFill>
              </a:rPr>
              <a:t>Pentecostal Church </a:t>
            </a:r>
          </a:p>
          <a:p>
            <a:endParaRPr lang="en-US" sz="3200" b="1" dirty="0" smtClean="0">
              <a:solidFill>
                <a:schemeClr val="accent4"/>
              </a:solidFill>
            </a:endParaRPr>
          </a:p>
          <a:p>
            <a:r>
              <a:rPr lang="en-US" sz="3200" b="1" dirty="0" smtClean="0">
                <a:solidFill>
                  <a:srgbClr val="FF0000"/>
                </a:solidFill>
              </a:rPr>
              <a:t>115 Years</a:t>
            </a:r>
            <a:endParaRPr lang="en-US" sz="3200" dirty="0">
              <a:solidFill>
                <a:srgbClr val="FF000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3238" y="1213853"/>
            <a:ext cx="2142674" cy="2740345"/>
          </a:xfrm>
          <a:prstGeom prst="rect">
            <a:avLst/>
          </a:prstGeom>
        </p:spPr>
      </p:pic>
      <p:sp>
        <p:nvSpPr>
          <p:cNvPr id="7" name="TextBox 6"/>
          <p:cNvSpPr txBox="1"/>
          <p:nvPr/>
        </p:nvSpPr>
        <p:spPr>
          <a:xfrm>
            <a:off x="3894947" y="3945971"/>
            <a:ext cx="4578561" cy="2554545"/>
          </a:xfrm>
          <a:prstGeom prst="rect">
            <a:avLst/>
          </a:prstGeom>
          <a:noFill/>
        </p:spPr>
        <p:txBody>
          <a:bodyPr wrap="square" rtlCol="0">
            <a:spAutoFit/>
          </a:bodyPr>
          <a:lstStyle/>
          <a:p>
            <a:pPr algn="r"/>
            <a:r>
              <a:rPr lang="en-US" sz="3200" dirty="0"/>
              <a:t>In </a:t>
            </a:r>
            <a:r>
              <a:rPr lang="en-US" sz="3200" dirty="0" smtClean="0"/>
              <a:t>1879 </a:t>
            </a:r>
          </a:p>
          <a:p>
            <a:pPr algn="r"/>
            <a:r>
              <a:rPr lang="en-US" sz="3200" dirty="0" smtClean="0"/>
              <a:t>Mary </a:t>
            </a:r>
            <a:r>
              <a:rPr lang="en-US" sz="3200" dirty="0"/>
              <a:t>Baker </a:t>
            </a:r>
            <a:r>
              <a:rPr lang="en-US" sz="3200" dirty="0" smtClean="0"/>
              <a:t>Eddy founded </a:t>
            </a:r>
          </a:p>
          <a:p>
            <a:pPr algn="r"/>
            <a:r>
              <a:rPr lang="en-US" sz="3200" b="1" dirty="0" smtClean="0">
                <a:solidFill>
                  <a:schemeClr val="accent4"/>
                </a:solidFill>
              </a:rPr>
              <a:t>Christian Science</a:t>
            </a:r>
          </a:p>
          <a:p>
            <a:pPr algn="r"/>
            <a:endParaRPr lang="en-US" sz="3200" b="1" dirty="0">
              <a:solidFill>
                <a:schemeClr val="accent4"/>
              </a:solidFill>
            </a:endParaRPr>
          </a:p>
          <a:p>
            <a:pPr algn="r"/>
            <a:r>
              <a:rPr lang="en-US" sz="3200" b="1" dirty="0" smtClean="0">
                <a:solidFill>
                  <a:srgbClr val="FF0000"/>
                </a:solidFill>
              </a:rPr>
              <a:t>136 Years</a:t>
            </a:r>
            <a:endParaRPr lang="en-US" sz="3200" dirty="0">
              <a:solidFill>
                <a:srgbClr val="FF0000"/>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9693" y="3527310"/>
            <a:ext cx="1996752" cy="2778089"/>
          </a:xfrm>
          <a:prstGeom prst="rect">
            <a:avLst/>
          </a:prstGeom>
        </p:spPr>
      </p:pic>
    </p:spTree>
    <p:extLst>
      <p:ext uri="{BB962C8B-B14F-4D97-AF65-F5344CB8AC3E}">
        <p14:creationId xmlns:p14="http://schemas.microsoft.com/office/powerpoint/2010/main" val="112813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How Many Churches?</a:t>
            </a:r>
            <a:endParaRPr lang="en-US" b="1" dirty="0">
              <a:solidFill>
                <a:schemeClr val="accent4"/>
              </a:solidFill>
              <a:latin typeface="Trajan Pro" panose="02020502050506020301" pitchFamily="18" charset="0"/>
            </a:endParaRPr>
          </a:p>
        </p:txBody>
      </p:sp>
      <p:sp>
        <p:nvSpPr>
          <p:cNvPr id="5" name="TextBox 4"/>
          <p:cNvSpPr txBox="1"/>
          <p:nvPr/>
        </p:nvSpPr>
        <p:spPr>
          <a:xfrm>
            <a:off x="5146294" y="1256639"/>
            <a:ext cx="4889945" cy="2554545"/>
          </a:xfrm>
          <a:prstGeom prst="rect">
            <a:avLst/>
          </a:prstGeom>
          <a:noFill/>
        </p:spPr>
        <p:txBody>
          <a:bodyPr wrap="square" rtlCol="0">
            <a:spAutoFit/>
          </a:bodyPr>
          <a:lstStyle/>
          <a:p>
            <a:r>
              <a:rPr lang="en-US" sz="3200" dirty="0"/>
              <a:t>In </a:t>
            </a:r>
            <a:r>
              <a:rPr lang="en-US" sz="3200" dirty="0" smtClean="0"/>
              <a:t>1870 </a:t>
            </a:r>
          </a:p>
          <a:p>
            <a:r>
              <a:rPr lang="en-US" sz="3200" dirty="0" smtClean="0"/>
              <a:t>Charles </a:t>
            </a:r>
            <a:r>
              <a:rPr lang="en-US" sz="3200" dirty="0"/>
              <a:t>Russell founded </a:t>
            </a:r>
            <a:r>
              <a:rPr lang="en-US" sz="3200" dirty="0" smtClean="0"/>
              <a:t>the</a:t>
            </a:r>
          </a:p>
          <a:p>
            <a:r>
              <a:rPr lang="en-US" sz="3200" b="1" dirty="0" smtClean="0">
                <a:solidFill>
                  <a:schemeClr val="accent4"/>
                </a:solidFill>
              </a:rPr>
              <a:t>Jehovah’s witnesses</a:t>
            </a:r>
          </a:p>
          <a:p>
            <a:endParaRPr lang="en-US" sz="3200" b="1" dirty="0">
              <a:solidFill>
                <a:schemeClr val="accent4"/>
              </a:solidFill>
            </a:endParaRPr>
          </a:p>
          <a:p>
            <a:r>
              <a:rPr lang="en-US" sz="3200" b="1" dirty="0" smtClean="0">
                <a:solidFill>
                  <a:srgbClr val="FF0000"/>
                </a:solidFill>
              </a:rPr>
              <a:t>145 Years</a:t>
            </a:r>
            <a:endParaRPr lang="en-US" sz="3200" b="1" dirty="0">
              <a:solidFill>
                <a:srgbClr val="FF000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5187" y="1252207"/>
            <a:ext cx="2142674" cy="2592604"/>
          </a:xfrm>
          <a:prstGeom prst="rect">
            <a:avLst/>
          </a:prstGeom>
        </p:spPr>
      </p:pic>
      <p:sp>
        <p:nvSpPr>
          <p:cNvPr id="7" name="TextBox 6"/>
          <p:cNvSpPr txBox="1"/>
          <p:nvPr/>
        </p:nvSpPr>
        <p:spPr>
          <a:xfrm>
            <a:off x="3724082" y="3844811"/>
            <a:ext cx="5609448" cy="2554545"/>
          </a:xfrm>
          <a:prstGeom prst="rect">
            <a:avLst/>
          </a:prstGeom>
          <a:noFill/>
        </p:spPr>
        <p:txBody>
          <a:bodyPr wrap="square" rtlCol="0">
            <a:spAutoFit/>
          </a:bodyPr>
          <a:lstStyle/>
          <a:p>
            <a:pPr algn="r"/>
            <a:r>
              <a:rPr lang="en-US" sz="3200" dirty="0"/>
              <a:t>In </a:t>
            </a:r>
            <a:r>
              <a:rPr lang="en-US" sz="3200" dirty="0" smtClean="0"/>
              <a:t>1865 </a:t>
            </a:r>
          </a:p>
          <a:p>
            <a:pPr algn="r"/>
            <a:r>
              <a:rPr lang="en-US" sz="3200" dirty="0" smtClean="0"/>
              <a:t>William </a:t>
            </a:r>
            <a:r>
              <a:rPr lang="en-US" sz="3200" dirty="0"/>
              <a:t>Booth founded the </a:t>
            </a:r>
            <a:r>
              <a:rPr lang="en-US" sz="3200" b="1" dirty="0">
                <a:solidFill>
                  <a:schemeClr val="accent4"/>
                </a:solidFill>
              </a:rPr>
              <a:t>Salvation </a:t>
            </a:r>
            <a:r>
              <a:rPr lang="en-US" sz="3200" b="1" dirty="0" smtClean="0">
                <a:solidFill>
                  <a:schemeClr val="accent4"/>
                </a:solidFill>
              </a:rPr>
              <a:t>Army</a:t>
            </a:r>
          </a:p>
          <a:p>
            <a:pPr algn="r"/>
            <a:endParaRPr lang="en-US" sz="3200" b="1" dirty="0">
              <a:solidFill>
                <a:schemeClr val="accent4"/>
              </a:solidFill>
            </a:endParaRPr>
          </a:p>
          <a:p>
            <a:pPr algn="r"/>
            <a:r>
              <a:rPr lang="en-US" sz="3200" b="1" dirty="0" smtClean="0">
                <a:solidFill>
                  <a:srgbClr val="FF0000"/>
                </a:solidFill>
              </a:rPr>
              <a:t>150 years</a:t>
            </a:r>
            <a:endParaRPr lang="en-US" sz="3200" b="1" dirty="0">
              <a:solidFill>
                <a:srgbClr val="FF0000"/>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3099" y="3303232"/>
            <a:ext cx="2114971" cy="2972265"/>
          </a:xfrm>
          <a:prstGeom prst="rect">
            <a:avLst/>
          </a:prstGeom>
        </p:spPr>
      </p:pic>
    </p:spTree>
    <p:extLst>
      <p:ext uri="{BB962C8B-B14F-4D97-AF65-F5344CB8AC3E}">
        <p14:creationId xmlns:p14="http://schemas.microsoft.com/office/powerpoint/2010/main" val="426640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How Many Churches?</a:t>
            </a:r>
            <a:endParaRPr lang="en-US" b="1" dirty="0">
              <a:solidFill>
                <a:schemeClr val="accent4"/>
              </a:solidFill>
              <a:latin typeface="Trajan Pro" panose="02020502050506020301" pitchFamily="18" charset="0"/>
            </a:endParaRPr>
          </a:p>
        </p:txBody>
      </p:sp>
      <p:sp>
        <p:nvSpPr>
          <p:cNvPr id="5" name="TextBox 4"/>
          <p:cNvSpPr txBox="1"/>
          <p:nvPr/>
        </p:nvSpPr>
        <p:spPr>
          <a:xfrm>
            <a:off x="5099641" y="1014858"/>
            <a:ext cx="4889945" cy="2554545"/>
          </a:xfrm>
          <a:prstGeom prst="rect">
            <a:avLst/>
          </a:prstGeom>
          <a:noFill/>
        </p:spPr>
        <p:txBody>
          <a:bodyPr wrap="square" rtlCol="0">
            <a:spAutoFit/>
          </a:bodyPr>
          <a:lstStyle/>
          <a:p>
            <a:r>
              <a:rPr lang="en-US" sz="3200" dirty="0"/>
              <a:t>In </a:t>
            </a:r>
            <a:r>
              <a:rPr lang="en-US" sz="3200" dirty="0" smtClean="0"/>
              <a:t>1860 </a:t>
            </a:r>
          </a:p>
          <a:p>
            <a:r>
              <a:rPr lang="en-US" sz="3200" dirty="0" smtClean="0"/>
              <a:t>Ellen </a:t>
            </a:r>
            <a:r>
              <a:rPr lang="en-US" sz="3200" dirty="0"/>
              <a:t>White founded the </a:t>
            </a:r>
            <a:r>
              <a:rPr lang="en-US" sz="3200" b="1" dirty="0">
                <a:solidFill>
                  <a:schemeClr val="accent4"/>
                </a:solidFill>
              </a:rPr>
              <a:t>Seventh Day </a:t>
            </a:r>
            <a:r>
              <a:rPr lang="en-US" sz="3200" b="1" dirty="0" smtClean="0">
                <a:solidFill>
                  <a:schemeClr val="accent4"/>
                </a:solidFill>
              </a:rPr>
              <a:t>Adventists</a:t>
            </a:r>
          </a:p>
          <a:p>
            <a:endParaRPr lang="en-US" sz="3200" b="1" dirty="0">
              <a:solidFill>
                <a:schemeClr val="accent4"/>
              </a:solidFill>
            </a:endParaRPr>
          </a:p>
          <a:p>
            <a:r>
              <a:rPr lang="en-US" sz="3200" b="1" dirty="0" smtClean="0">
                <a:solidFill>
                  <a:srgbClr val="FF0000"/>
                </a:solidFill>
              </a:rPr>
              <a:t>155 Years</a:t>
            </a:r>
            <a:endParaRPr lang="en-US" sz="3200" b="1" dirty="0">
              <a:solidFill>
                <a:srgbClr val="FF000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9954" y="1196223"/>
            <a:ext cx="2081172" cy="2592604"/>
          </a:xfrm>
          <a:prstGeom prst="rect">
            <a:avLst/>
          </a:prstGeom>
        </p:spPr>
      </p:pic>
      <p:sp>
        <p:nvSpPr>
          <p:cNvPr id="7" name="TextBox 6"/>
          <p:cNvSpPr txBox="1"/>
          <p:nvPr/>
        </p:nvSpPr>
        <p:spPr>
          <a:xfrm>
            <a:off x="2444623" y="3807489"/>
            <a:ext cx="6916901" cy="2554545"/>
          </a:xfrm>
          <a:prstGeom prst="rect">
            <a:avLst/>
          </a:prstGeom>
          <a:noFill/>
        </p:spPr>
        <p:txBody>
          <a:bodyPr wrap="square" rtlCol="0">
            <a:spAutoFit/>
          </a:bodyPr>
          <a:lstStyle/>
          <a:p>
            <a:pPr algn="r"/>
            <a:r>
              <a:rPr lang="en-US" sz="3200" dirty="0"/>
              <a:t>In </a:t>
            </a:r>
            <a:r>
              <a:rPr lang="en-US" sz="3200" dirty="0" smtClean="0"/>
              <a:t>1830 </a:t>
            </a:r>
          </a:p>
          <a:p>
            <a:pPr algn="r"/>
            <a:r>
              <a:rPr lang="en-US" sz="3200" dirty="0" smtClean="0"/>
              <a:t>Joseph </a:t>
            </a:r>
            <a:r>
              <a:rPr lang="en-US" sz="3200" dirty="0"/>
              <a:t>Smith founded the </a:t>
            </a:r>
            <a:endParaRPr lang="en-US" sz="3200" dirty="0" smtClean="0"/>
          </a:p>
          <a:p>
            <a:pPr algn="r"/>
            <a:r>
              <a:rPr lang="en-US" sz="3200" b="1" dirty="0" smtClean="0">
                <a:solidFill>
                  <a:schemeClr val="accent4"/>
                </a:solidFill>
              </a:rPr>
              <a:t>Church </a:t>
            </a:r>
            <a:r>
              <a:rPr lang="en-US" sz="3200" b="1" dirty="0">
                <a:solidFill>
                  <a:schemeClr val="accent4"/>
                </a:solidFill>
              </a:rPr>
              <a:t>of Latter-day Saints</a:t>
            </a:r>
            <a:r>
              <a:rPr lang="en-US" sz="3200" dirty="0" smtClean="0">
                <a:solidFill>
                  <a:schemeClr val="accent4"/>
                </a:solidFill>
              </a:rPr>
              <a:t>.</a:t>
            </a:r>
            <a:r>
              <a:rPr lang="en-US" sz="3200" dirty="0" smtClean="0"/>
              <a:t> (Mormon)</a:t>
            </a:r>
          </a:p>
          <a:p>
            <a:pPr algn="r"/>
            <a:endParaRPr lang="en-US" sz="3200" dirty="0" smtClean="0"/>
          </a:p>
          <a:p>
            <a:pPr algn="r"/>
            <a:r>
              <a:rPr lang="en-US" sz="3200" b="1" dirty="0" smtClean="0">
                <a:solidFill>
                  <a:srgbClr val="FF0000"/>
                </a:solidFill>
              </a:rPr>
              <a:t>185 Years</a:t>
            </a:r>
            <a:endParaRPr lang="en-US" sz="3200" b="1" dirty="0">
              <a:solidFill>
                <a:srgbClr val="FF0000"/>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6584" y="3209924"/>
            <a:ext cx="2070677" cy="2972265"/>
          </a:xfrm>
          <a:prstGeom prst="rect">
            <a:avLst/>
          </a:prstGeom>
        </p:spPr>
      </p:pic>
    </p:spTree>
    <p:extLst>
      <p:ext uri="{BB962C8B-B14F-4D97-AF65-F5344CB8AC3E}">
        <p14:creationId xmlns:p14="http://schemas.microsoft.com/office/powerpoint/2010/main" val="62121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How Many Churches?</a:t>
            </a:r>
            <a:endParaRPr lang="en-US" b="1" dirty="0">
              <a:solidFill>
                <a:schemeClr val="accent4"/>
              </a:solidFill>
              <a:latin typeface="Trajan Pro" panose="02020502050506020301" pitchFamily="18" charset="0"/>
            </a:endParaRPr>
          </a:p>
        </p:txBody>
      </p:sp>
      <p:sp>
        <p:nvSpPr>
          <p:cNvPr id="5" name="TextBox 4"/>
          <p:cNvSpPr txBox="1"/>
          <p:nvPr/>
        </p:nvSpPr>
        <p:spPr>
          <a:xfrm>
            <a:off x="4782397" y="1032700"/>
            <a:ext cx="4889945" cy="2554545"/>
          </a:xfrm>
          <a:prstGeom prst="rect">
            <a:avLst/>
          </a:prstGeom>
          <a:noFill/>
        </p:spPr>
        <p:txBody>
          <a:bodyPr wrap="square" rtlCol="0">
            <a:spAutoFit/>
          </a:bodyPr>
          <a:lstStyle/>
          <a:p>
            <a:r>
              <a:rPr lang="en-US" sz="3200" dirty="0"/>
              <a:t>In </a:t>
            </a:r>
            <a:r>
              <a:rPr lang="en-US" sz="3200" dirty="0" smtClean="0"/>
              <a:t>1828 </a:t>
            </a:r>
          </a:p>
          <a:p>
            <a:r>
              <a:rPr lang="en-US" sz="3200" dirty="0" smtClean="0"/>
              <a:t>John </a:t>
            </a:r>
            <a:r>
              <a:rPr lang="en-US" sz="3200" dirty="0"/>
              <a:t>Darby Founded the </a:t>
            </a:r>
            <a:r>
              <a:rPr lang="en-US" sz="3200" b="1" dirty="0">
                <a:solidFill>
                  <a:schemeClr val="accent4"/>
                </a:solidFill>
              </a:rPr>
              <a:t>Exclusive Brethren </a:t>
            </a:r>
            <a:r>
              <a:rPr lang="en-US" sz="3200" b="1" dirty="0" smtClean="0">
                <a:solidFill>
                  <a:schemeClr val="accent4"/>
                </a:solidFill>
              </a:rPr>
              <a:t>Church</a:t>
            </a:r>
          </a:p>
          <a:p>
            <a:endParaRPr lang="en-US" sz="3200" b="1" dirty="0">
              <a:solidFill>
                <a:schemeClr val="accent4"/>
              </a:solidFill>
            </a:endParaRPr>
          </a:p>
          <a:p>
            <a:r>
              <a:rPr lang="en-US" sz="3200" b="1" dirty="0" smtClean="0">
                <a:solidFill>
                  <a:srgbClr val="FF0000"/>
                </a:solidFill>
              </a:rPr>
              <a:t>187 Years</a:t>
            </a:r>
            <a:endParaRPr lang="en-US" sz="3200" b="1" dirty="0">
              <a:solidFill>
                <a:srgbClr val="FF00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4596" y="1205552"/>
            <a:ext cx="1705357" cy="2592604"/>
          </a:xfrm>
          <a:prstGeom prst="rect">
            <a:avLst/>
          </a:prstGeom>
        </p:spPr>
      </p:pic>
      <p:sp>
        <p:nvSpPr>
          <p:cNvPr id="7" name="TextBox 6"/>
          <p:cNvSpPr txBox="1"/>
          <p:nvPr/>
        </p:nvSpPr>
        <p:spPr>
          <a:xfrm>
            <a:off x="2397967" y="3798156"/>
            <a:ext cx="6916901" cy="2554545"/>
          </a:xfrm>
          <a:prstGeom prst="rect">
            <a:avLst/>
          </a:prstGeom>
          <a:noFill/>
        </p:spPr>
        <p:txBody>
          <a:bodyPr wrap="square" rtlCol="0">
            <a:spAutoFit/>
          </a:bodyPr>
          <a:lstStyle/>
          <a:p>
            <a:pPr algn="r"/>
            <a:r>
              <a:rPr lang="en-US" sz="3200" dirty="0"/>
              <a:t>In </a:t>
            </a:r>
            <a:r>
              <a:rPr lang="en-US" sz="3200" dirty="0" smtClean="0"/>
              <a:t>1747 </a:t>
            </a:r>
          </a:p>
          <a:p>
            <a:pPr algn="r"/>
            <a:r>
              <a:rPr lang="en-US" sz="3200" dirty="0" smtClean="0"/>
              <a:t>Emanuel </a:t>
            </a:r>
            <a:r>
              <a:rPr lang="en-US" sz="3200" dirty="0"/>
              <a:t>Swedenborg Founded </a:t>
            </a:r>
            <a:endParaRPr lang="en-US" sz="3200" dirty="0" smtClean="0"/>
          </a:p>
          <a:p>
            <a:pPr algn="r"/>
            <a:r>
              <a:rPr lang="en-US" sz="3200" b="1" dirty="0" smtClean="0">
                <a:solidFill>
                  <a:schemeClr val="accent4"/>
                </a:solidFill>
              </a:rPr>
              <a:t>The </a:t>
            </a:r>
            <a:r>
              <a:rPr lang="en-US" sz="3200" b="1" dirty="0">
                <a:solidFill>
                  <a:schemeClr val="accent4"/>
                </a:solidFill>
              </a:rPr>
              <a:t>New </a:t>
            </a:r>
            <a:r>
              <a:rPr lang="en-US" sz="3200" b="1" dirty="0" smtClean="0">
                <a:solidFill>
                  <a:schemeClr val="accent4"/>
                </a:solidFill>
              </a:rPr>
              <a:t>Church</a:t>
            </a:r>
          </a:p>
          <a:p>
            <a:pPr algn="r"/>
            <a:endParaRPr lang="en-US" sz="3200" b="1" dirty="0">
              <a:solidFill>
                <a:schemeClr val="accent4"/>
              </a:solidFill>
            </a:endParaRPr>
          </a:p>
          <a:p>
            <a:pPr algn="r"/>
            <a:r>
              <a:rPr lang="en-US" sz="3200" b="1" dirty="0" smtClean="0">
                <a:solidFill>
                  <a:srgbClr val="FF0000"/>
                </a:solidFill>
              </a:rPr>
              <a:t>268 Years</a:t>
            </a:r>
            <a:endParaRPr lang="en-US" sz="3200" b="1" dirty="0">
              <a:solidFill>
                <a:srgbClr val="FF0000"/>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1998" y="3414740"/>
            <a:ext cx="2070677" cy="2749243"/>
          </a:xfrm>
          <a:prstGeom prst="rect">
            <a:avLst/>
          </a:prstGeom>
        </p:spPr>
      </p:pic>
    </p:spTree>
    <p:extLst>
      <p:ext uri="{BB962C8B-B14F-4D97-AF65-F5344CB8AC3E}">
        <p14:creationId xmlns:p14="http://schemas.microsoft.com/office/powerpoint/2010/main" val="104684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How Many Churches?</a:t>
            </a:r>
            <a:endParaRPr lang="en-US" b="1" dirty="0">
              <a:solidFill>
                <a:schemeClr val="accent4"/>
              </a:solidFill>
              <a:latin typeface="Trajan Pro" panose="02020502050506020301" pitchFamily="18" charset="0"/>
            </a:endParaRPr>
          </a:p>
        </p:txBody>
      </p:sp>
      <p:sp>
        <p:nvSpPr>
          <p:cNvPr id="7" name="TextBox 6"/>
          <p:cNvSpPr txBox="1"/>
          <p:nvPr/>
        </p:nvSpPr>
        <p:spPr>
          <a:xfrm>
            <a:off x="5700600" y="1007707"/>
            <a:ext cx="5723447" cy="2554545"/>
          </a:xfrm>
          <a:prstGeom prst="rect">
            <a:avLst/>
          </a:prstGeom>
          <a:noFill/>
        </p:spPr>
        <p:txBody>
          <a:bodyPr wrap="square" rtlCol="0">
            <a:spAutoFit/>
          </a:bodyPr>
          <a:lstStyle/>
          <a:p>
            <a:r>
              <a:rPr lang="en-US" sz="3200" dirty="0"/>
              <a:t>In </a:t>
            </a:r>
            <a:r>
              <a:rPr lang="en-US" sz="3200" dirty="0" smtClean="0"/>
              <a:t>1739 </a:t>
            </a:r>
          </a:p>
          <a:p>
            <a:r>
              <a:rPr lang="en-US" sz="3200" dirty="0" smtClean="0"/>
              <a:t>John &amp; Charles Wesley </a:t>
            </a:r>
            <a:r>
              <a:rPr lang="en-US" sz="3200" dirty="0"/>
              <a:t>Founded </a:t>
            </a:r>
            <a:endParaRPr lang="en-US" sz="3200" dirty="0" smtClean="0"/>
          </a:p>
          <a:p>
            <a:r>
              <a:rPr lang="en-US" sz="3200" b="1" dirty="0" smtClean="0">
                <a:solidFill>
                  <a:schemeClr val="accent4"/>
                </a:solidFill>
              </a:rPr>
              <a:t>The Methodist Church</a:t>
            </a:r>
          </a:p>
          <a:p>
            <a:endParaRPr lang="en-US" sz="3200" b="1" dirty="0" smtClean="0">
              <a:solidFill>
                <a:schemeClr val="accent4"/>
              </a:solidFill>
            </a:endParaRPr>
          </a:p>
          <a:p>
            <a:r>
              <a:rPr lang="en-US" sz="3200" b="1" dirty="0" smtClean="0">
                <a:solidFill>
                  <a:srgbClr val="FF0000"/>
                </a:solidFill>
              </a:rPr>
              <a:t>276 Years</a:t>
            </a:r>
            <a:endParaRPr lang="en-US" sz="3200" b="1" dirty="0">
              <a:solidFill>
                <a:srgbClr val="FF0000"/>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9674" y="1156995"/>
            <a:ext cx="2856951" cy="1782147"/>
          </a:xfrm>
          <a:prstGeom prst="rect">
            <a:avLst/>
          </a:prstGeom>
        </p:spPr>
      </p:pic>
      <p:sp>
        <p:nvSpPr>
          <p:cNvPr id="8" name="TextBox 7"/>
          <p:cNvSpPr txBox="1"/>
          <p:nvPr/>
        </p:nvSpPr>
        <p:spPr>
          <a:xfrm>
            <a:off x="4422713" y="3790982"/>
            <a:ext cx="4966803" cy="2554545"/>
          </a:xfrm>
          <a:prstGeom prst="rect">
            <a:avLst/>
          </a:prstGeom>
          <a:noFill/>
        </p:spPr>
        <p:txBody>
          <a:bodyPr wrap="square" rtlCol="0">
            <a:spAutoFit/>
          </a:bodyPr>
          <a:lstStyle/>
          <a:p>
            <a:pPr algn="r"/>
            <a:r>
              <a:rPr lang="en-US" sz="3200" dirty="0"/>
              <a:t>In </a:t>
            </a:r>
            <a:r>
              <a:rPr lang="en-US" sz="3200" dirty="0" smtClean="0"/>
              <a:t>1727 </a:t>
            </a:r>
          </a:p>
          <a:p>
            <a:pPr algn="r"/>
            <a:r>
              <a:rPr lang="en-US" sz="3200" dirty="0" smtClean="0"/>
              <a:t>Count </a:t>
            </a:r>
            <a:r>
              <a:rPr lang="en-US" sz="3200" dirty="0" err="1"/>
              <a:t>Zinendorf</a:t>
            </a:r>
            <a:r>
              <a:rPr lang="en-US" sz="3200" dirty="0"/>
              <a:t> Founded </a:t>
            </a:r>
            <a:endParaRPr lang="en-US" sz="3200" dirty="0" smtClean="0"/>
          </a:p>
          <a:p>
            <a:pPr algn="r"/>
            <a:r>
              <a:rPr lang="en-US" sz="3200" b="1" dirty="0" smtClean="0">
                <a:solidFill>
                  <a:schemeClr val="accent4"/>
                </a:solidFill>
              </a:rPr>
              <a:t>The Moravians</a:t>
            </a:r>
          </a:p>
          <a:p>
            <a:pPr algn="r"/>
            <a:endParaRPr lang="en-US" sz="3200" b="1" dirty="0">
              <a:solidFill>
                <a:schemeClr val="accent4"/>
              </a:solidFill>
            </a:endParaRPr>
          </a:p>
          <a:p>
            <a:pPr algn="r"/>
            <a:r>
              <a:rPr lang="en-US" sz="3200" b="1" dirty="0" smtClean="0">
                <a:solidFill>
                  <a:srgbClr val="FF0000"/>
                </a:solidFill>
              </a:rPr>
              <a:t>288 Years</a:t>
            </a:r>
            <a:endParaRPr lang="en-US" sz="3200" b="1" dirty="0">
              <a:solidFill>
                <a:srgbClr val="FF0000"/>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5246" y="3583778"/>
            <a:ext cx="2070677" cy="2579135"/>
          </a:xfrm>
          <a:prstGeom prst="rect">
            <a:avLst/>
          </a:prstGeom>
        </p:spPr>
      </p:pic>
    </p:spTree>
    <p:extLst>
      <p:ext uri="{BB962C8B-B14F-4D97-AF65-F5344CB8AC3E}">
        <p14:creationId xmlns:p14="http://schemas.microsoft.com/office/powerpoint/2010/main" val="117356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How Many Churches?</a:t>
            </a:r>
            <a:endParaRPr lang="en-US" b="1" dirty="0">
              <a:solidFill>
                <a:schemeClr val="accent4"/>
              </a:solidFill>
              <a:latin typeface="Trajan Pro" panose="02020502050506020301" pitchFamily="18" charset="0"/>
            </a:endParaRPr>
          </a:p>
        </p:txBody>
      </p:sp>
      <p:sp>
        <p:nvSpPr>
          <p:cNvPr id="7" name="TextBox 6"/>
          <p:cNvSpPr txBox="1"/>
          <p:nvPr/>
        </p:nvSpPr>
        <p:spPr>
          <a:xfrm>
            <a:off x="5094376" y="1035699"/>
            <a:ext cx="5723447" cy="2554545"/>
          </a:xfrm>
          <a:prstGeom prst="rect">
            <a:avLst/>
          </a:prstGeom>
          <a:noFill/>
        </p:spPr>
        <p:txBody>
          <a:bodyPr wrap="square" rtlCol="0">
            <a:spAutoFit/>
          </a:bodyPr>
          <a:lstStyle/>
          <a:p>
            <a:r>
              <a:rPr lang="en-US" sz="3200" dirty="0"/>
              <a:t>In </a:t>
            </a:r>
            <a:r>
              <a:rPr lang="en-US" sz="3200" dirty="0" smtClean="0"/>
              <a:t>1693 </a:t>
            </a:r>
          </a:p>
          <a:p>
            <a:r>
              <a:rPr lang="en-US" sz="3200" dirty="0" err="1" smtClean="0"/>
              <a:t>Jakob</a:t>
            </a:r>
            <a:r>
              <a:rPr lang="en-US" sz="3200" dirty="0" smtClean="0"/>
              <a:t> </a:t>
            </a:r>
            <a:r>
              <a:rPr lang="en-US" sz="3200" dirty="0" err="1"/>
              <a:t>Ammann</a:t>
            </a:r>
            <a:r>
              <a:rPr lang="en-US" sz="3200" dirty="0"/>
              <a:t> Founded </a:t>
            </a:r>
            <a:endParaRPr lang="en-US" sz="3200" dirty="0" smtClean="0"/>
          </a:p>
          <a:p>
            <a:r>
              <a:rPr lang="en-US" sz="3200" b="1" dirty="0" smtClean="0">
                <a:solidFill>
                  <a:schemeClr val="accent4"/>
                </a:solidFill>
              </a:rPr>
              <a:t>the </a:t>
            </a:r>
            <a:r>
              <a:rPr lang="en-US" sz="3200" b="1" dirty="0">
                <a:solidFill>
                  <a:schemeClr val="accent4"/>
                </a:solidFill>
              </a:rPr>
              <a:t>Amish </a:t>
            </a:r>
            <a:r>
              <a:rPr lang="en-US" sz="3200" b="1" dirty="0" smtClean="0">
                <a:solidFill>
                  <a:schemeClr val="accent4"/>
                </a:solidFill>
              </a:rPr>
              <a:t>Church</a:t>
            </a:r>
          </a:p>
          <a:p>
            <a:endParaRPr lang="en-US" sz="3200" b="1" dirty="0">
              <a:solidFill>
                <a:schemeClr val="accent4"/>
              </a:solidFill>
            </a:endParaRPr>
          </a:p>
          <a:p>
            <a:r>
              <a:rPr lang="en-US" sz="3200" b="1" dirty="0" smtClean="0">
                <a:solidFill>
                  <a:srgbClr val="FF0000"/>
                </a:solidFill>
              </a:rPr>
              <a:t>322 Years</a:t>
            </a:r>
            <a:endParaRPr lang="en-US" sz="3200" b="1" dirty="0">
              <a:solidFill>
                <a:srgbClr val="FF0000"/>
              </a:solidFill>
            </a:endParaRPr>
          </a:p>
        </p:txBody>
      </p:sp>
      <p:sp>
        <p:nvSpPr>
          <p:cNvPr id="8" name="TextBox 7"/>
          <p:cNvSpPr txBox="1"/>
          <p:nvPr/>
        </p:nvSpPr>
        <p:spPr>
          <a:xfrm>
            <a:off x="4357396" y="3808125"/>
            <a:ext cx="4966803" cy="2554545"/>
          </a:xfrm>
          <a:prstGeom prst="rect">
            <a:avLst/>
          </a:prstGeom>
          <a:noFill/>
        </p:spPr>
        <p:txBody>
          <a:bodyPr wrap="square" rtlCol="0">
            <a:spAutoFit/>
          </a:bodyPr>
          <a:lstStyle/>
          <a:p>
            <a:pPr algn="r"/>
            <a:r>
              <a:rPr lang="en-US" sz="3200" dirty="0"/>
              <a:t>In </a:t>
            </a:r>
            <a:r>
              <a:rPr lang="en-US" sz="3200" dirty="0" smtClean="0"/>
              <a:t>1647 </a:t>
            </a:r>
          </a:p>
          <a:p>
            <a:pPr algn="r"/>
            <a:r>
              <a:rPr lang="en-US" sz="3200" dirty="0" smtClean="0"/>
              <a:t>George </a:t>
            </a:r>
            <a:r>
              <a:rPr lang="en-US" sz="3200" dirty="0"/>
              <a:t>Fox Founded </a:t>
            </a:r>
            <a:endParaRPr lang="en-US" sz="3200" dirty="0" smtClean="0"/>
          </a:p>
          <a:p>
            <a:pPr algn="r"/>
            <a:r>
              <a:rPr lang="en-US" sz="3200" b="1" dirty="0" smtClean="0">
                <a:solidFill>
                  <a:schemeClr val="accent4"/>
                </a:solidFill>
              </a:rPr>
              <a:t>the Quakers</a:t>
            </a:r>
          </a:p>
          <a:p>
            <a:pPr algn="r"/>
            <a:endParaRPr lang="en-US" sz="3200" b="1" dirty="0">
              <a:solidFill>
                <a:schemeClr val="accent4"/>
              </a:solidFill>
            </a:endParaRPr>
          </a:p>
          <a:p>
            <a:pPr algn="r"/>
            <a:r>
              <a:rPr lang="en-US" sz="3200" b="1" dirty="0" smtClean="0">
                <a:solidFill>
                  <a:srgbClr val="FF0000"/>
                </a:solidFill>
              </a:rPr>
              <a:t>368 Years</a:t>
            </a:r>
            <a:endParaRPr lang="en-US" sz="3200" b="1" dirty="0">
              <a:solidFill>
                <a:srgbClr val="FF0000"/>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9931" y="3558524"/>
            <a:ext cx="2139358" cy="2620457"/>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5976" y="1156995"/>
            <a:ext cx="1955329" cy="2567342"/>
          </a:xfrm>
          <a:prstGeom prst="rect">
            <a:avLst/>
          </a:prstGeom>
        </p:spPr>
      </p:pic>
    </p:spTree>
    <p:extLst>
      <p:ext uri="{BB962C8B-B14F-4D97-AF65-F5344CB8AC3E}">
        <p14:creationId xmlns:p14="http://schemas.microsoft.com/office/powerpoint/2010/main" val="1044094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How Many Churches?</a:t>
            </a:r>
            <a:endParaRPr lang="en-US" b="1" dirty="0">
              <a:solidFill>
                <a:schemeClr val="accent4"/>
              </a:solidFill>
              <a:latin typeface="Trajan Pro" panose="02020502050506020301" pitchFamily="18" charset="0"/>
            </a:endParaRPr>
          </a:p>
        </p:txBody>
      </p:sp>
      <p:sp>
        <p:nvSpPr>
          <p:cNvPr id="7" name="TextBox 6"/>
          <p:cNvSpPr txBox="1"/>
          <p:nvPr/>
        </p:nvSpPr>
        <p:spPr>
          <a:xfrm>
            <a:off x="5056715" y="1058405"/>
            <a:ext cx="5723447" cy="2554545"/>
          </a:xfrm>
          <a:prstGeom prst="rect">
            <a:avLst/>
          </a:prstGeom>
          <a:noFill/>
        </p:spPr>
        <p:txBody>
          <a:bodyPr wrap="square" rtlCol="0">
            <a:spAutoFit/>
          </a:bodyPr>
          <a:lstStyle/>
          <a:p>
            <a:r>
              <a:rPr lang="en-US" sz="3200" dirty="0" smtClean="0"/>
              <a:t>1605 </a:t>
            </a:r>
          </a:p>
          <a:p>
            <a:r>
              <a:rPr lang="en-US" sz="3200" dirty="0" smtClean="0"/>
              <a:t>John </a:t>
            </a:r>
            <a:r>
              <a:rPr lang="en-US" sz="3200" dirty="0"/>
              <a:t>Smyth Founded </a:t>
            </a:r>
            <a:endParaRPr lang="en-US" sz="3200" dirty="0" smtClean="0"/>
          </a:p>
          <a:p>
            <a:r>
              <a:rPr lang="en-US" sz="3200" b="1" dirty="0" smtClean="0">
                <a:solidFill>
                  <a:schemeClr val="accent4"/>
                </a:solidFill>
              </a:rPr>
              <a:t>the </a:t>
            </a:r>
            <a:r>
              <a:rPr lang="en-US" sz="3200" b="1" dirty="0">
                <a:solidFill>
                  <a:schemeClr val="accent4"/>
                </a:solidFill>
              </a:rPr>
              <a:t>Baptist </a:t>
            </a:r>
            <a:r>
              <a:rPr lang="en-US" sz="3200" b="1" dirty="0" smtClean="0">
                <a:solidFill>
                  <a:schemeClr val="accent4"/>
                </a:solidFill>
              </a:rPr>
              <a:t>Church</a:t>
            </a:r>
          </a:p>
          <a:p>
            <a:endParaRPr lang="en-US" sz="3200" b="1" dirty="0">
              <a:solidFill>
                <a:schemeClr val="accent4"/>
              </a:solidFill>
            </a:endParaRPr>
          </a:p>
          <a:p>
            <a:r>
              <a:rPr lang="en-US" sz="3200" b="1" dirty="0" smtClean="0">
                <a:solidFill>
                  <a:srgbClr val="FF0000"/>
                </a:solidFill>
              </a:rPr>
              <a:t>410 Years</a:t>
            </a:r>
            <a:endParaRPr lang="en-US" sz="3200" b="1" dirty="0">
              <a:solidFill>
                <a:srgbClr val="FF0000"/>
              </a:solidFill>
            </a:endParaRPr>
          </a:p>
        </p:txBody>
      </p:sp>
      <p:sp>
        <p:nvSpPr>
          <p:cNvPr id="8" name="TextBox 7"/>
          <p:cNvSpPr txBox="1"/>
          <p:nvPr/>
        </p:nvSpPr>
        <p:spPr>
          <a:xfrm>
            <a:off x="4178782" y="3790851"/>
            <a:ext cx="4966803" cy="2554545"/>
          </a:xfrm>
          <a:prstGeom prst="rect">
            <a:avLst/>
          </a:prstGeom>
          <a:noFill/>
        </p:spPr>
        <p:txBody>
          <a:bodyPr wrap="square" rtlCol="0">
            <a:spAutoFit/>
          </a:bodyPr>
          <a:lstStyle/>
          <a:p>
            <a:pPr algn="r"/>
            <a:r>
              <a:rPr lang="en-US" sz="3200" dirty="0"/>
              <a:t>In </a:t>
            </a:r>
            <a:r>
              <a:rPr lang="en-US" sz="3200" dirty="0" smtClean="0"/>
              <a:t>1560 </a:t>
            </a:r>
          </a:p>
          <a:p>
            <a:pPr algn="r"/>
            <a:r>
              <a:rPr lang="en-US" sz="3200" dirty="0" smtClean="0"/>
              <a:t>John </a:t>
            </a:r>
            <a:r>
              <a:rPr lang="en-US" sz="3200" dirty="0"/>
              <a:t>Knox Founded </a:t>
            </a:r>
            <a:endParaRPr lang="en-US" sz="3200" dirty="0" smtClean="0"/>
          </a:p>
          <a:p>
            <a:pPr algn="r"/>
            <a:r>
              <a:rPr lang="en-US" sz="3200" b="1" dirty="0" smtClean="0">
                <a:solidFill>
                  <a:schemeClr val="accent4"/>
                </a:solidFill>
              </a:rPr>
              <a:t>the </a:t>
            </a:r>
            <a:r>
              <a:rPr lang="en-US" sz="3200" b="1" dirty="0">
                <a:solidFill>
                  <a:schemeClr val="accent4"/>
                </a:solidFill>
              </a:rPr>
              <a:t>Presbyterian </a:t>
            </a:r>
            <a:r>
              <a:rPr lang="en-US" sz="3200" b="1" dirty="0" smtClean="0">
                <a:solidFill>
                  <a:schemeClr val="accent4"/>
                </a:solidFill>
              </a:rPr>
              <a:t>Church</a:t>
            </a:r>
          </a:p>
          <a:p>
            <a:pPr algn="r"/>
            <a:endParaRPr lang="en-US" sz="3200" b="1" dirty="0">
              <a:solidFill>
                <a:schemeClr val="accent4"/>
              </a:solidFill>
            </a:endParaRPr>
          </a:p>
          <a:p>
            <a:pPr algn="r"/>
            <a:r>
              <a:rPr lang="en-US" sz="3200" b="1" dirty="0" smtClean="0">
                <a:solidFill>
                  <a:srgbClr val="FF0000"/>
                </a:solidFill>
              </a:rPr>
              <a:t>455 Years</a:t>
            </a:r>
            <a:endParaRPr lang="en-US" sz="3200" b="1" dirty="0">
              <a:solidFill>
                <a:srgbClr val="FF0000"/>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0641" y="3526082"/>
            <a:ext cx="2279317" cy="2632874"/>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9674" y="1117015"/>
            <a:ext cx="2297041" cy="2817881"/>
          </a:xfrm>
          <a:prstGeom prst="rect">
            <a:avLst/>
          </a:prstGeom>
        </p:spPr>
      </p:pic>
    </p:spTree>
    <p:extLst>
      <p:ext uri="{BB962C8B-B14F-4D97-AF65-F5344CB8AC3E}">
        <p14:creationId xmlns:p14="http://schemas.microsoft.com/office/powerpoint/2010/main" val="264603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How Many Churches?</a:t>
            </a:r>
            <a:endParaRPr lang="en-US" b="1" dirty="0">
              <a:solidFill>
                <a:schemeClr val="accent4"/>
              </a:solidFill>
              <a:latin typeface="Trajan Pro" panose="02020502050506020301" pitchFamily="18" charset="0"/>
            </a:endParaRPr>
          </a:p>
        </p:txBody>
      </p:sp>
      <p:sp>
        <p:nvSpPr>
          <p:cNvPr id="7" name="TextBox 6"/>
          <p:cNvSpPr txBox="1"/>
          <p:nvPr/>
        </p:nvSpPr>
        <p:spPr>
          <a:xfrm>
            <a:off x="5112309" y="1175667"/>
            <a:ext cx="5723447" cy="2554545"/>
          </a:xfrm>
          <a:prstGeom prst="rect">
            <a:avLst/>
          </a:prstGeom>
          <a:noFill/>
        </p:spPr>
        <p:txBody>
          <a:bodyPr wrap="square" rtlCol="0">
            <a:spAutoFit/>
          </a:bodyPr>
          <a:lstStyle/>
          <a:p>
            <a:r>
              <a:rPr lang="en-US" sz="3200" dirty="0" smtClean="0"/>
              <a:t>1536 </a:t>
            </a:r>
          </a:p>
          <a:p>
            <a:r>
              <a:rPr lang="en-US" sz="3200" dirty="0" smtClean="0"/>
              <a:t>John </a:t>
            </a:r>
            <a:r>
              <a:rPr lang="en-US" sz="3200" dirty="0"/>
              <a:t>Calvin Founded </a:t>
            </a:r>
            <a:endParaRPr lang="en-US" sz="3200" dirty="0" smtClean="0"/>
          </a:p>
          <a:p>
            <a:r>
              <a:rPr lang="en-US" sz="3200" b="1" dirty="0" smtClean="0">
                <a:solidFill>
                  <a:schemeClr val="accent4"/>
                </a:solidFill>
              </a:rPr>
              <a:t>Calvinism</a:t>
            </a:r>
          </a:p>
          <a:p>
            <a:endParaRPr lang="en-US" sz="3200" b="1" dirty="0">
              <a:solidFill>
                <a:schemeClr val="accent4"/>
              </a:solidFill>
            </a:endParaRPr>
          </a:p>
          <a:p>
            <a:r>
              <a:rPr lang="en-US" sz="3200" b="1" dirty="0" smtClean="0">
                <a:solidFill>
                  <a:srgbClr val="FF0000"/>
                </a:solidFill>
              </a:rPr>
              <a:t>479 Years </a:t>
            </a:r>
            <a:endParaRPr lang="en-US" sz="3200" b="1" dirty="0">
              <a:solidFill>
                <a:srgbClr val="FF0000"/>
              </a:solidFill>
            </a:endParaRPr>
          </a:p>
        </p:txBody>
      </p:sp>
      <p:sp>
        <p:nvSpPr>
          <p:cNvPr id="8" name="TextBox 7"/>
          <p:cNvSpPr txBox="1"/>
          <p:nvPr/>
        </p:nvSpPr>
        <p:spPr>
          <a:xfrm>
            <a:off x="4224519" y="3800313"/>
            <a:ext cx="4966803" cy="2554545"/>
          </a:xfrm>
          <a:prstGeom prst="rect">
            <a:avLst/>
          </a:prstGeom>
          <a:noFill/>
        </p:spPr>
        <p:txBody>
          <a:bodyPr wrap="square" rtlCol="0">
            <a:spAutoFit/>
          </a:bodyPr>
          <a:lstStyle/>
          <a:p>
            <a:pPr algn="r"/>
            <a:r>
              <a:rPr lang="en-US" sz="3200" dirty="0" smtClean="0"/>
              <a:t>1534 </a:t>
            </a:r>
          </a:p>
          <a:p>
            <a:pPr algn="r"/>
            <a:r>
              <a:rPr lang="en-US" sz="3200" dirty="0" smtClean="0"/>
              <a:t>King </a:t>
            </a:r>
            <a:r>
              <a:rPr lang="en-US" sz="3200" dirty="0"/>
              <a:t>Henry </a:t>
            </a:r>
            <a:r>
              <a:rPr lang="en-US" sz="3200" dirty="0" smtClean="0"/>
              <a:t>VIII </a:t>
            </a:r>
            <a:r>
              <a:rPr lang="en-US" sz="3200" dirty="0"/>
              <a:t>Founded </a:t>
            </a:r>
            <a:endParaRPr lang="en-US" sz="3200" dirty="0" smtClean="0"/>
          </a:p>
          <a:p>
            <a:pPr algn="r"/>
            <a:r>
              <a:rPr lang="en-US" sz="3200" b="1" dirty="0" smtClean="0">
                <a:solidFill>
                  <a:schemeClr val="accent4"/>
                </a:solidFill>
              </a:rPr>
              <a:t>the </a:t>
            </a:r>
            <a:r>
              <a:rPr lang="en-US" sz="3200" b="1" dirty="0">
                <a:solidFill>
                  <a:schemeClr val="accent4"/>
                </a:solidFill>
              </a:rPr>
              <a:t>Anglican </a:t>
            </a:r>
            <a:r>
              <a:rPr lang="en-US" sz="3200" b="1" dirty="0" smtClean="0">
                <a:solidFill>
                  <a:schemeClr val="accent4"/>
                </a:solidFill>
              </a:rPr>
              <a:t>Church</a:t>
            </a:r>
          </a:p>
          <a:p>
            <a:pPr algn="r"/>
            <a:endParaRPr lang="en-US" sz="3200" b="1" dirty="0">
              <a:solidFill>
                <a:schemeClr val="accent4"/>
              </a:solidFill>
            </a:endParaRPr>
          </a:p>
          <a:p>
            <a:pPr algn="r"/>
            <a:r>
              <a:rPr lang="en-US" sz="3200" b="1" dirty="0" smtClean="0">
                <a:solidFill>
                  <a:srgbClr val="FF0000"/>
                </a:solidFill>
              </a:rPr>
              <a:t>481 Years</a:t>
            </a:r>
            <a:endParaRPr lang="en-US" sz="3200" b="1" dirty="0">
              <a:solidFill>
                <a:srgbClr val="FF0000"/>
              </a:solidFill>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7278" y="3287112"/>
            <a:ext cx="2280256" cy="2885294"/>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1332" y="1175667"/>
            <a:ext cx="1880414" cy="2817881"/>
          </a:xfrm>
          <a:prstGeom prst="rect">
            <a:avLst/>
          </a:prstGeom>
        </p:spPr>
      </p:pic>
    </p:spTree>
    <p:extLst>
      <p:ext uri="{BB962C8B-B14F-4D97-AF65-F5344CB8AC3E}">
        <p14:creationId xmlns:p14="http://schemas.microsoft.com/office/powerpoint/2010/main" val="2450150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How Many Churches?</a:t>
            </a:r>
            <a:endParaRPr lang="en-US" b="1" dirty="0">
              <a:solidFill>
                <a:schemeClr val="accent4"/>
              </a:solidFill>
              <a:latin typeface="Trajan Pro" panose="02020502050506020301" pitchFamily="18" charset="0"/>
            </a:endParaRPr>
          </a:p>
        </p:txBody>
      </p:sp>
      <p:sp>
        <p:nvSpPr>
          <p:cNvPr id="7" name="TextBox 6"/>
          <p:cNvSpPr txBox="1"/>
          <p:nvPr/>
        </p:nvSpPr>
        <p:spPr>
          <a:xfrm>
            <a:off x="6185329" y="1418722"/>
            <a:ext cx="5198015" cy="2554545"/>
          </a:xfrm>
          <a:prstGeom prst="rect">
            <a:avLst/>
          </a:prstGeom>
          <a:noFill/>
        </p:spPr>
        <p:txBody>
          <a:bodyPr wrap="square" rtlCol="0">
            <a:spAutoFit/>
          </a:bodyPr>
          <a:lstStyle/>
          <a:p>
            <a:r>
              <a:rPr lang="en-US" sz="3200" dirty="0"/>
              <a:t>In </a:t>
            </a:r>
            <a:r>
              <a:rPr lang="en-US" sz="3200" dirty="0" smtClean="0"/>
              <a:t>1517 </a:t>
            </a:r>
          </a:p>
          <a:p>
            <a:r>
              <a:rPr lang="en-US" sz="3200" dirty="0" smtClean="0"/>
              <a:t>Martin </a:t>
            </a:r>
            <a:r>
              <a:rPr lang="en-US" sz="3200" dirty="0"/>
              <a:t>Luther Founded the </a:t>
            </a:r>
            <a:r>
              <a:rPr lang="en-US" sz="3200" b="1" dirty="0">
                <a:solidFill>
                  <a:schemeClr val="accent4"/>
                </a:solidFill>
              </a:rPr>
              <a:t>Lutheran </a:t>
            </a:r>
            <a:r>
              <a:rPr lang="en-US" sz="3200" b="1" dirty="0" smtClean="0">
                <a:solidFill>
                  <a:schemeClr val="accent4"/>
                </a:solidFill>
              </a:rPr>
              <a:t>Church</a:t>
            </a:r>
          </a:p>
          <a:p>
            <a:endParaRPr lang="en-US" sz="3200" b="1" dirty="0">
              <a:solidFill>
                <a:schemeClr val="accent4"/>
              </a:solidFill>
            </a:endParaRPr>
          </a:p>
          <a:p>
            <a:r>
              <a:rPr lang="en-US" sz="3200" b="1" dirty="0" smtClean="0">
                <a:solidFill>
                  <a:srgbClr val="FF0000"/>
                </a:solidFill>
              </a:rPr>
              <a:t>498 Years</a:t>
            </a:r>
            <a:endParaRPr lang="en-US" sz="3200" b="1" dirty="0">
              <a:solidFill>
                <a:srgbClr val="FF000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0663" y="1568018"/>
            <a:ext cx="3128222" cy="4468888"/>
          </a:xfrm>
          <a:prstGeom prst="rect">
            <a:avLst/>
          </a:prstGeom>
        </p:spPr>
      </p:pic>
    </p:spTree>
    <p:extLst>
      <p:ext uri="{BB962C8B-B14F-4D97-AF65-F5344CB8AC3E}">
        <p14:creationId xmlns:p14="http://schemas.microsoft.com/office/powerpoint/2010/main" val="3604527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How Many Churches?</a:t>
            </a:r>
            <a:endParaRPr lang="en-US" b="1" dirty="0">
              <a:solidFill>
                <a:schemeClr val="accent4"/>
              </a:solidFill>
              <a:latin typeface="Trajan Pro" panose="02020502050506020301" pitchFamily="18" charset="0"/>
            </a:endParaRPr>
          </a:p>
        </p:txBody>
      </p:sp>
      <p:grpSp>
        <p:nvGrpSpPr>
          <p:cNvPr id="25" name="Group 24"/>
          <p:cNvGrpSpPr/>
          <p:nvPr/>
        </p:nvGrpSpPr>
        <p:grpSpPr>
          <a:xfrm>
            <a:off x="2720664" y="1430597"/>
            <a:ext cx="8456432" cy="1371600"/>
            <a:chOff x="3121887" y="1066703"/>
            <a:chExt cx="8456432" cy="137160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4942" y="1066703"/>
              <a:ext cx="2060200" cy="13716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02332" y="1066703"/>
              <a:ext cx="975987" cy="1371600"/>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6497" y="1066703"/>
              <a:ext cx="985837" cy="1371600"/>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3443" y="1066703"/>
              <a:ext cx="1072452" cy="1371600"/>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1887" y="1066703"/>
              <a:ext cx="2191733" cy="1371600"/>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74274" y="1066703"/>
              <a:ext cx="1133567" cy="1371600"/>
            </a:xfrm>
            <a:prstGeom prst="rect">
              <a:avLst/>
            </a:prstGeom>
          </p:spPr>
        </p:pic>
      </p:grpSp>
      <p:grpSp>
        <p:nvGrpSpPr>
          <p:cNvPr id="27" name="Group 26"/>
          <p:cNvGrpSpPr/>
          <p:nvPr/>
        </p:nvGrpSpPr>
        <p:grpSpPr>
          <a:xfrm>
            <a:off x="2986887" y="4256223"/>
            <a:ext cx="7923987" cy="1554480"/>
            <a:chOff x="3231067" y="4013632"/>
            <a:chExt cx="7923987" cy="1554480"/>
          </a:xfrm>
        </p:grpSpPr>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66124" y="4105072"/>
              <a:ext cx="1119783" cy="137160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38480" y="4105072"/>
              <a:ext cx="1083980" cy="1371600"/>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31067" y="4105072"/>
              <a:ext cx="1044633" cy="1371600"/>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31778" y="4105072"/>
              <a:ext cx="915289" cy="1371600"/>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39153" y="4105072"/>
              <a:ext cx="1187415" cy="1371600"/>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194934" y="4105072"/>
              <a:ext cx="960120" cy="1371600"/>
            </a:xfrm>
            <a:prstGeom prst="rect">
              <a:avLst/>
            </a:prstGeom>
          </p:spPr>
        </p:pic>
        <p:pic>
          <p:nvPicPr>
            <p:cNvPr id="22" name="Picture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62489" y="4013632"/>
              <a:ext cx="1267160" cy="1554480"/>
            </a:xfrm>
            <a:prstGeom prst="rect">
              <a:avLst/>
            </a:prstGeom>
          </p:spPr>
        </p:pic>
      </p:grpSp>
      <p:grpSp>
        <p:nvGrpSpPr>
          <p:cNvPr id="26" name="Group 25"/>
          <p:cNvGrpSpPr/>
          <p:nvPr/>
        </p:nvGrpSpPr>
        <p:grpSpPr>
          <a:xfrm>
            <a:off x="2892821" y="2889715"/>
            <a:ext cx="8112118" cy="1390136"/>
            <a:chOff x="3231067" y="2525821"/>
            <a:chExt cx="8112118" cy="1390136"/>
          </a:xfrm>
        </p:grpSpPr>
        <p:pic>
          <p:nvPicPr>
            <p:cNvPr id="9" name="Picture 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231067" y="2525821"/>
              <a:ext cx="1101031" cy="1371600"/>
            </a:xfrm>
            <a:prstGeom prst="rect">
              <a:avLst/>
            </a:prstGeom>
          </p:spPr>
        </p:pic>
        <p:pic>
          <p:nvPicPr>
            <p:cNvPr id="12" name="Picture 1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634887" y="2525821"/>
              <a:ext cx="2519173" cy="1371600"/>
            </a:xfrm>
            <a:prstGeom prst="rect">
              <a:avLst/>
            </a:prstGeom>
          </p:spPr>
        </p:pic>
        <p:pic>
          <p:nvPicPr>
            <p:cNvPr id="15" name="Picture 1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75541" y="2525821"/>
              <a:ext cx="914400" cy="1390136"/>
            </a:xfrm>
            <a:prstGeom prst="rect">
              <a:avLst/>
            </a:prstGeom>
          </p:spPr>
        </p:pic>
        <p:pic>
          <p:nvPicPr>
            <p:cNvPr id="21" name="Picture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433821" y="2525821"/>
              <a:ext cx="955549" cy="1371600"/>
            </a:xfrm>
            <a:prstGeom prst="rect">
              <a:avLst/>
            </a:prstGeom>
          </p:spPr>
        </p:pic>
        <p:pic>
          <p:nvPicPr>
            <p:cNvPr id="23" name="Picture 2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495237" y="2525821"/>
              <a:ext cx="1033061" cy="1371600"/>
            </a:xfrm>
            <a:prstGeom prst="rect">
              <a:avLst/>
            </a:prstGeom>
          </p:spPr>
        </p:pic>
        <p:pic>
          <p:nvPicPr>
            <p:cNvPr id="24" name="Picture 2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241987" y="2525821"/>
              <a:ext cx="1101198" cy="1371600"/>
            </a:xfrm>
            <a:prstGeom prst="rect">
              <a:avLst/>
            </a:prstGeom>
          </p:spPr>
        </p:pic>
      </p:grpSp>
      <p:sp>
        <p:nvSpPr>
          <p:cNvPr id="2" name="TextBox 1"/>
          <p:cNvSpPr txBox="1"/>
          <p:nvPr/>
        </p:nvSpPr>
        <p:spPr>
          <a:xfrm>
            <a:off x="3168889" y="5952931"/>
            <a:ext cx="7559983" cy="584775"/>
          </a:xfrm>
          <a:prstGeom prst="rect">
            <a:avLst/>
          </a:prstGeom>
          <a:noFill/>
        </p:spPr>
        <p:txBody>
          <a:bodyPr wrap="square" rtlCol="0">
            <a:spAutoFit/>
          </a:bodyPr>
          <a:lstStyle/>
          <a:p>
            <a:pPr algn="ctr"/>
            <a:r>
              <a:rPr lang="en-US" sz="3200" dirty="0" smtClean="0"/>
              <a:t>All these are Churches of Man</a:t>
            </a:r>
            <a:endParaRPr lang="en-US" sz="3200" dirty="0"/>
          </a:p>
        </p:txBody>
      </p:sp>
    </p:spTree>
    <p:extLst>
      <p:ext uri="{BB962C8B-B14F-4D97-AF65-F5344CB8AC3E}">
        <p14:creationId xmlns:p14="http://schemas.microsoft.com/office/powerpoint/2010/main" val="178947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How Many Churches?</a:t>
            </a:r>
            <a:endParaRPr lang="en-US" b="1" dirty="0">
              <a:solidFill>
                <a:schemeClr val="accent4"/>
              </a:solidFill>
              <a:latin typeface="Trajan Pro" panose="02020502050506020301"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8257" y="1887148"/>
            <a:ext cx="5481302" cy="4271926"/>
          </a:xfrm>
          <a:prstGeom prst="rect">
            <a:avLst/>
          </a:prstGeom>
        </p:spPr>
      </p:pic>
      <p:sp>
        <p:nvSpPr>
          <p:cNvPr id="2" name="TextBox 1"/>
          <p:cNvSpPr txBox="1"/>
          <p:nvPr/>
        </p:nvSpPr>
        <p:spPr>
          <a:xfrm>
            <a:off x="2888257" y="1186060"/>
            <a:ext cx="5182723" cy="584775"/>
          </a:xfrm>
          <a:prstGeom prst="rect">
            <a:avLst/>
          </a:prstGeom>
          <a:noFill/>
        </p:spPr>
        <p:txBody>
          <a:bodyPr wrap="square" rtlCol="0">
            <a:spAutoFit/>
          </a:bodyPr>
          <a:lstStyle/>
          <a:p>
            <a:r>
              <a:rPr lang="en-US" sz="3200" dirty="0" smtClean="0"/>
              <a:t>This is my Church!</a:t>
            </a:r>
            <a:endParaRPr lang="en-US" sz="3200" dirty="0"/>
          </a:p>
        </p:txBody>
      </p:sp>
    </p:spTree>
    <p:extLst>
      <p:ext uri="{BB962C8B-B14F-4D97-AF65-F5344CB8AC3E}">
        <p14:creationId xmlns:p14="http://schemas.microsoft.com/office/powerpoint/2010/main" val="4270163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A Side Note</a:t>
            </a:r>
            <a:endParaRPr lang="en-US" b="1" dirty="0">
              <a:solidFill>
                <a:schemeClr val="accent4"/>
              </a:solidFill>
              <a:latin typeface="Trajan Pro" panose="02020502050506020301" pitchFamily="18" charset="0"/>
            </a:endParaRPr>
          </a:p>
        </p:txBody>
      </p:sp>
      <p:sp>
        <p:nvSpPr>
          <p:cNvPr id="4" name="TextBox 3"/>
          <p:cNvSpPr txBox="1"/>
          <p:nvPr/>
        </p:nvSpPr>
        <p:spPr>
          <a:xfrm>
            <a:off x="2759674" y="1604865"/>
            <a:ext cx="8791623" cy="1815882"/>
          </a:xfrm>
          <a:prstGeom prst="rect">
            <a:avLst/>
          </a:prstGeom>
          <a:noFill/>
        </p:spPr>
        <p:txBody>
          <a:bodyPr wrap="square" rtlCol="0">
            <a:spAutoFit/>
          </a:bodyPr>
          <a:lstStyle/>
          <a:p>
            <a:r>
              <a:rPr lang="en-US" sz="2800" b="1" dirty="0" smtClean="0">
                <a:solidFill>
                  <a:schemeClr val="accent4"/>
                </a:solidFill>
              </a:rPr>
              <a:t>Protestant (n., adj.)</a:t>
            </a:r>
          </a:p>
          <a:p>
            <a:r>
              <a:rPr lang="en-US" sz="2800" dirty="0"/>
              <a:t>from German or French protestant, from Latin </a:t>
            </a:r>
            <a:r>
              <a:rPr lang="en-US" sz="2800" dirty="0" err="1"/>
              <a:t>protestantem</a:t>
            </a:r>
            <a:r>
              <a:rPr lang="en-US" sz="2800" dirty="0"/>
              <a:t> (nominative </a:t>
            </a:r>
            <a:r>
              <a:rPr lang="en-US" sz="2800" dirty="0" err="1"/>
              <a:t>protestans</a:t>
            </a:r>
            <a:r>
              <a:rPr lang="en-US" sz="2800" dirty="0"/>
              <a:t>), present participle of </a:t>
            </a:r>
            <a:r>
              <a:rPr lang="en-US" sz="2800" dirty="0" err="1"/>
              <a:t>protestari</a:t>
            </a:r>
            <a:r>
              <a:rPr lang="en-US" sz="2800" dirty="0"/>
              <a:t> (see protest (n.))</a:t>
            </a:r>
            <a:endParaRPr lang="en-US" sz="2800" dirty="0">
              <a:solidFill>
                <a:schemeClr val="accent4"/>
              </a:solidFill>
            </a:endParaRPr>
          </a:p>
        </p:txBody>
      </p:sp>
      <p:sp>
        <p:nvSpPr>
          <p:cNvPr id="5" name="TextBox 4"/>
          <p:cNvSpPr txBox="1"/>
          <p:nvPr/>
        </p:nvSpPr>
        <p:spPr>
          <a:xfrm>
            <a:off x="2759674" y="3670040"/>
            <a:ext cx="8791623" cy="2677656"/>
          </a:xfrm>
          <a:prstGeom prst="rect">
            <a:avLst/>
          </a:prstGeom>
          <a:noFill/>
        </p:spPr>
        <p:txBody>
          <a:bodyPr wrap="square" rtlCol="0">
            <a:spAutoFit/>
          </a:bodyPr>
          <a:lstStyle/>
          <a:p>
            <a:r>
              <a:rPr lang="en-US" sz="2800" b="1" dirty="0" smtClean="0">
                <a:solidFill>
                  <a:schemeClr val="accent4"/>
                </a:solidFill>
              </a:rPr>
              <a:t>Denomination (n.)</a:t>
            </a:r>
          </a:p>
          <a:p>
            <a:r>
              <a:rPr lang="en-US" sz="2800" dirty="0"/>
              <a:t>"a naming, act of giving a name to," from Old French </a:t>
            </a:r>
            <a:r>
              <a:rPr lang="en-US" sz="2800" dirty="0" err="1"/>
              <a:t>denominacion</a:t>
            </a:r>
            <a:r>
              <a:rPr lang="en-US" sz="2800" dirty="0"/>
              <a:t> "nominating, naming," from Latin </a:t>
            </a:r>
            <a:r>
              <a:rPr lang="en-US" sz="2800" dirty="0" err="1"/>
              <a:t>denominationem</a:t>
            </a:r>
            <a:r>
              <a:rPr lang="en-US" sz="2800" dirty="0"/>
              <a:t> (nominative </a:t>
            </a:r>
            <a:r>
              <a:rPr lang="en-US" sz="2800" dirty="0" err="1"/>
              <a:t>denominatio</a:t>
            </a:r>
            <a:r>
              <a:rPr lang="en-US" sz="2800" dirty="0"/>
              <a:t>) "a calling by anything other than the proper </a:t>
            </a:r>
            <a:r>
              <a:rPr lang="en-US" sz="2800" dirty="0" smtClean="0"/>
              <a:t>name” to de-nominate, or remove from.</a:t>
            </a:r>
            <a:endParaRPr lang="en-US" sz="2800" dirty="0">
              <a:solidFill>
                <a:schemeClr val="accent4"/>
              </a:solidFill>
            </a:endParaRPr>
          </a:p>
        </p:txBody>
      </p:sp>
    </p:spTree>
    <p:extLst>
      <p:ext uri="{BB962C8B-B14F-4D97-AF65-F5344CB8AC3E}">
        <p14:creationId xmlns:p14="http://schemas.microsoft.com/office/powerpoint/2010/main" val="415452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One Church</a:t>
            </a:r>
            <a:endParaRPr lang="en-US" b="1" dirty="0">
              <a:solidFill>
                <a:schemeClr val="accent4"/>
              </a:solidFill>
              <a:latin typeface="Trajan Pro" panose="02020502050506020301" pitchFamily="18" charset="0"/>
            </a:endParaRPr>
          </a:p>
        </p:txBody>
      </p:sp>
      <p:sp>
        <p:nvSpPr>
          <p:cNvPr id="7" name="TextBox 6"/>
          <p:cNvSpPr txBox="1"/>
          <p:nvPr/>
        </p:nvSpPr>
        <p:spPr>
          <a:xfrm>
            <a:off x="2396216" y="1055415"/>
            <a:ext cx="8509518" cy="584775"/>
          </a:xfrm>
          <a:prstGeom prst="rect">
            <a:avLst/>
          </a:prstGeom>
          <a:noFill/>
        </p:spPr>
        <p:txBody>
          <a:bodyPr wrap="square" rtlCol="0">
            <a:spAutoFit/>
          </a:bodyPr>
          <a:lstStyle/>
          <a:p>
            <a:pPr algn="ctr"/>
            <a:r>
              <a:rPr lang="en-US" sz="3200" dirty="0" smtClean="0"/>
              <a:t>Around 30 AD, Jesus Christ Founded </a:t>
            </a:r>
            <a:r>
              <a:rPr lang="en-US" sz="3200" b="1" dirty="0" smtClean="0">
                <a:solidFill>
                  <a:schemeClr val="accent4"/>
                </a:solidFill>
              </a:rPr>
              <a:t>Christianity</a:t>
            </a:r>
            <a:endParaRPr lang="en-US" sz="3200" b="1" dirty="0">
              <a:solidFill>
                <a:schemeClr val="accent4"/>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8989" y="1666550"/>
            <a:ext cx="7523973" cy="4117850"/>
          </a:xfrm>
          <a:prstGeom prst="rect">
            <a:avLst/>
          </a:prstGeom>
        </p:spPr>
      </p:pic>
      <p:sp>
        <p:nvSpPr>
          <p:cNvPr id="2" name="TextBox 1"/>
          <p:cNvSpPr txBox="1"/>
          <p:nvPr/>
        </p:nvSpPr>
        <p:spPr>
          <a:xfrm>
            <a:off x="4952804" y="5810760"/>
            <a:ext cx="3396343" cy="646331"/>
          </a:xfrm>
          <a:prstGeom prst="rect">
            <a:avLst/>
          </a:prstGeom>
          <a:noFill/>
        </p:spPr>
        <p:txBody>
          <a:bodyPr wrap="square" rtlCol="0">
            <a:spAutoFit/>
          </a:bodyPr>
          <a:lstStyle/>
          <a:p>
            <a:r>
              <a:rPr lang="en-US" sz="3600" b="1" dirty="0" smtClean="0">
                <a:solidFill>
                  <a:srgbClr val="FF0000"/>
                </a:solidFill>
              </a:rPr>
              <a:t>1,985 Years Ago</a:t>
            </a:r>
            <a:endParaRPr lang="en-US" sz="3600" b="1" dirty="0">
              <a:solidFill>
                <a:srgbClr val="FF0000"/>
              </a:solidFill>
            </a:endParaRPr>
          </a:p>
        </p:txBody>
      </p:sp>
    </p:spTree>
    <p:extLst>
      <p:ext uri="{BB962C8B-B14F-4D97-AF65-F5344CB8AC3E}">
        <p14:creationId xmlns:p14="http://schemas.microsoft.com/office/powerpoint/2010/main" val="2000028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One Church</a:t>
            </a:r>
            <a:endParaRPr lang="en-US" b="1" dirty="0">
              <a:solidFill>
                <a:schemeClr val="accent4"/>
              </a:solidFill>
              <a:latin typeface="Trajan Pro" panose="02020502050506020301" pitchFamily="18" charset="0"/>
            </a:endParaRPr>
          </a:p>
        </p:txBody>
      </p:sp>
      <p:sp>
        <p:nvSpPr>
          <p:cNvPr id="7" name="TextBox 6"/>
          <p:cNvSpPr txBox="1"/>
          <p:nvPr/>
        </p:nvSpPr>
        <p:spPr>
          <a:xfrm>
            <a:off x="2396216" y="1055415"/>
            <a:ext cx="8509518" cy="584775"/>
          </a:xfrm>
          <a:prstGeom prst="rect">
            <a:avLst/>
          </a:prstGeom>
          <a:noFill/>
        </p:spPr>
        <p:txBody>
          <a:bodyPr wrap="square" rtlCol="0">
            <a:spAutoFit/>
          </a:bodyPr>
          <a:lstStyle/>
          <a:p>
            <a:pPr algn="ctr"/>
            <a:r>
              <a:rPr lang="en-US" sz="3200" dirty="0" smtClean="0"/>
              <a:t>I am the </a:t>
            </a:r>
            <a:r>
              <a:rPr lang="en-US" sz="3200" b="1" dirty="0" smtClean="0">
                <a:solidFill>
                  <a:schemeClr val="accent4"/>
                </a:solidFill>
              </a:rPr>
              <a:t>way</a:t>
            </a:r>
            <a:r>
              <a:rPr lang="en-US" sz="3200" dirty="0" smtClean="0"/>
              <a:t>, the </a:t>
            </a:r>
            <a:r>
              <a:rPr lang="en-US" sz="3200" b="1" dirty="0" smtClean="0">
                <a:solidFill>
                  <a:schemeClr val="accent4"/>
                </a:solidFill>
              </a:rPr>
              <a:t>truth</a:t>
            </a:r>
            <a:r>
              <a:rPr lang="en-US" sz="3200" dirty="0" smtClean="0"/>
              <a:t> and the </a:t>
            </a:r>
            <a:r>
              <a:rPr lang="en-US" sz="3200" b="1" dirty="0" smtClean="0">
                <a:solidFill>
                  <a:schemeClr val="accent4"/>
                </a:solidFill>
              </a:rPr>
              <a:t>life</a:t>
            </a:r>
            <a:endParaRPr lang="en-US" sz="3200" b="1" dirty="0">
              <a:solidFill>
                <a:schemeClr val="accent4"/>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8989" y="1666550"/>
            <a:ext cx="7523973" cy="4117850"/>
          </a:xfrm>
          <a:prstGeom prst="rect">
            <a:avLst/>
          </a:prstGeom>
        </p:spPr>
      </p:pic>
      <p:sp>
        <p:nvSpPr>
          <p:cNvPr id="2" name="TextBox 1"/>
          <p:cNvSpPr txBox="1"/>
          <p:nvPr/>
        </p:nvSpPr>
        <p:spPr>
          <a:xfrm>
            <a:off x="4952804" y="5810760"/>
            <a:ext cx="3396343" cy="646331"/>
          </a:xfrm>
          <a:prstGeom prst="rect">
            <a:avLst/>
          </a:prstGeom>
          <a:noFill/>
        </p:spPr>
        <p:txBody>
          <a:bodyPr wrap="square" rtlCol="0">
            <a:spAutoFit/>
          </a:bodyPr>
          <a:lstStyle/>
          <a:p>
            <a:pPr algn="ctr"/>
            <a:r>
              <a:rPr lang="en-US" sz="3600" b="1" dirty="0" smtClean="0">
                <a:solidFill>
                  <a:srgbClr val="FF0000"/>
                </a:solidFill>
              </a:rPr>
              <a:t>One Church</a:t>
            </a:r>
            <a:endParaRPr lang="en-US" sz="3600" b="1" dirty="0">
              <a:solidFill>
                <a:srgbClr val="FF0000"/>
              </a:solidFill>
            </a:endParaRPr>
          </a:p>
        </p:txBody>
      </p:sp>
    </p:spTree>
    <p:extLst>
      <p:ext uri="{BB962C8B-B14F-4D97-AF65-F5344CB8AC3E}">
        <p14:creationId xmlns:p14="http://schemas.microsoft.com/office/powerpoint/2010/main" val="239675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7455" y="1614196"/>
            <a:ext cx="3185737" cy="4460033"/>
          </a:xfrm>
          <a:prstGeom prst="rect">
            <a:avLst/>
          </a:prstGeom>
        </p:spPr>
      </p:pic>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The Keys To The Kingdom</a:t>
            </a:r>
            <a:endParaRPr lang="en-US" b="1" dirty="0">
              <a:solidFill>
                <a:schemeClr val="accent4"/>
              </a:solidFill>
              <a:latin typeface="Trajan Pro" panose="02020502050506020301" pitchFamily="18" charset="0"/>
            </a:endParaRPr>
          </a:p>
        </p:txBody>
      </p:sp>
      <p:sp>
        <p:nvSpPr>
          <p:cNvPr id="7" name="TextBox 6"/>
          <p:cNvSpPr txBox="1"/>
          <p:nvPr/>
        </p:nvSpPr>
        <p:spPr>
          <a:xfrm>
            <a:off x="2759674" y="1428059"/>
            <a:ext cx="5441934" cy="4832092"/>
          </a:xfrm>
          <a:prstGeom prst="rect">
            <a:avLst/>
          </a:prstGeom>
          <a:noFill/>
        </p:spPr>
        <p:txBody>
          <a:bodyPr wrap="square" rtlCol="0">
            <a:spAutoFit/>
          </a:bodyPr>
          <a:lstStyle/>
          <a:p>
            <a:pPr algn="r"/>
            <a:r>
              <a:rPr lang="en-US" sz="2800" baseline="30000" dirty="0" smtClean="0"/>
              <a:t>18</a:t>
            </a:r>
            <a:r>
              <a:rPr lang="en-US" sz="2800" dirty="0" smtClean="0"/>
              <a:t> </a:t>
            </a:r>
            <a:r>
              <a:rPr lang="en-US" sz="2800" dirty="0"/>
              <a:t>And so I say to you, you are Peter, and upon this rock I will build my </a:t>
            </a:r>
            <a:r>
              <a:rPr lang="en-US" sz="2800" b="1" dirty="0">
                <a:solidFill>
                  <a:schemeClr val="accent4"/>
                </a:solidFill>
              </a:rPr>
              <a:t>church</a:t>
            </a:r>
            <a:r>
              <a:rPr lang="en-US" sz="2800" dirty="0" smtClean="0"/>
              <a:t>, </a:t>
            </a:r>
            <a:r>
              <a:rPr lang="en-US" sz="2800" dirty="0"/>
              <a:t>and the gates of the netherworld shall not prevail against it. </a:t>
            </a:r>
            <a:r>
              <a:rPr lang="en-US" sz="2800" baseline="30000" dirty="0"/>
              <a:t>19</a:t>
            </a:r>
            <a:r>
              <a:rPr lang="en-US" sz="2800" dirty="0" smtClean="0"/>
              <a:t> </a:t>
            </a:r>
            <a:r>
              <a:rPr lang="en-US" sz="2800" dirty="0"/>
              <a:t>I will give you the keys to the kingdom of heaven</a:t>
            </a:r>
            <a:r>
              <a:rPr lang="en-US" sz="2800" dirty="0" smtClean="0"/>
              <a:t>. </a:t>
            </a:r>
            <a:r>
              <a:rPr lang="en-US" sz="2800" dirty="0"/>
              <a:t>Whatever you bind on earth shall be bound in heaven; and whatever you loose on earth shall be loosed in heaven.” </a:t>
            </a:r>
            <a:endParaRPr lang="en-US" sz="2800" dirty="0" smtClean="0"/>
          </a:p>
          <a:p>
            <a:pPr algn="r"/>
            <a:r>
              <a:rPr lang="en-US" sz="2400" b="1" dirty="0" smtClean="0">
                <a:solidFill>
                  <a:schemeClr val="accent4"/>
                </a:solidFill>
              </a:rPr>
              <a:t>Matthew 16:18-19</a:t>
            </a:r>
            <a:endParaRPr lang="en-US" sz="2400" b="1" dirty="0">
              <a:solidFill>
                <a:schemeClr val="accent4"/>
              </a:solidFill>
            </a:endParaRPr>
          </a:p>
        </p:txBody>
      </p:sp>
    </p:spTree>
    <p:extLst>
      <p:ext uri="{BB962C8B-B14F-4D97-AF65-F5344CB8AC3E}">
        <p14:creationId xmlns:p14="http://schemas.microsoft.com/office/powerpoint/2010/main" val="1878379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The Keys To The Kingdom</a:t>
            </a:r>
            <a:endParaRPr lang="en-US" b="1" dirty="0">
              <a:solidFill>
                <a:schemeClr val="accent4"/>
              </a:solidFill>
              <a:latin typeface="Trajan Pro" panose="02020502050506020301"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1473" y="2080603"/>
            <a:ext cx="3364074" cy="235485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4749" y="1791701"/>
            <a:ext cx="5050048" cy="3131030"/>
          </a:xfrm>
          <a:prstGeom prst="rect">
            <a:avLst/>
          </a:prstGeom>
        </p:spPr>
      </p:pic>
      <p:sp>
        <p:nvSpPr>
          <p:cNvPr id="8" name="TextBox 7"/>
          <p:cNvSpPr txBox="1"/>
          <p:nvPr/>
        </p:nvSpPr>
        <p:spPr>
          <a:xfrm>
            <a:off x="2787661" y="1073020"/>
            <a:ext cx="8656718" cy="584775"/>
          </a:xfrm>
          <a:prstGeom prst="rect">
            <a:avLst/>
          </a:prstGeom>
          <a:noFill/>
        </p:spPr>
        <p:txBody>
          <a:bodyPr wrap="square" rtlCol="0">
            <a:spAutoFit/>
          </a:bodyPr>
          <a:lstStyle/>
          <a:p>
            <a:r>
              <a:rPr lang="en-US" sz="3200" dirty="0" smtClean="0"/>
              <a:t>A Protestant argument: Big Rock, vs  Little Rock</a:t>
            </a:r>
            <a:endParaRPr lang="en-US" sz="3200" dirty="0"/>
          </a:p>
        </p:txBody>
      </p:sp>
      <p:sp>
        <p:nvSpPr>
          <p:cNvPr id="10" name="TextBox 9"/>
          <p:cNvSpPr txBox="1"/>
          <p:nvPr/>
        </p:nvSpPr>
        <p:spPr>
          <a:xfrm>
            <a:off x="3300850" y="5100804"/>
            <a:ext cx="3799746" cy="954107"/>
          </a:xfrm>
          <a:prstGeom prst="rect">
            <a:avLst/>
          </a:prstGeom>
          <a:noFill/>
        </p:spPr>
        <p:txBody>
          <a:bodyPr wrap="square" rtlCol="0">
            <a:spAutoFit/>
          </a:bodyPr>
          <a:lstStyle/>
          <a:p>
            <a:r>
              <a:rPr lang="en-US" sz="2800" b="1" dirty="0" smtClean="0">
                <a:solidFill>
                  <a:schemeClr val="accent4"/>
                </a:solidFill>
              </a:rPr>
              <a:t>Petra</a:t>
            </a:r>
            <a:r>
              <a:rPr lang="en-US" sz="2800" dirty="0" smtClean="0"/>
              <a:t>: feminine</a:t>
            </a:r>
          </a:p>
          <a:p>
            <a:r>
              <a:rPr lang="en-US" sz="2800" dirty="0"/>
              <a:t>a solid, immov­able rock</a:t>
            </a:r>
            <a:r>
              <a:rPr lang="en-US" sz="2800" dirty="0" smtClean="0"/>
              <a:t>.</a:t>
            </a:r>
          </a:p>
        </p:txBody>
      </p:sp>
      <p:sp>
        <p:nvSpPr>
          <p:cNvPr id="11" name="TextBox 10"/>
          <p:cNvSpPr txBox="1"/>
          <p:nvPr/>
        </p:nvSpPr>
        <p:spPr>
          <a:xfrm>
            <a:off x="8425545" y="4669916"/>
            <a:ext cx="3480318" cy="1384995"/>
          </a:xfrm>
          <a:prstGeom prst="rect">
            <a:avLst/>
          </a:prstGeom>
          <a:noFill/>
        </p:spPr>
        <p:txBody>
          <a:bodyPr wrap="square" rtlCol="0">
            <a:spAutoFit/>
          </a:bodyPr>
          <a:lstStyle/>
          <a:p>
            <a:r>
              <a:rPr lang="en-US" sz="2800" b="1" dirty="0" err="1" smtClean="0">
                <a:solidFill>
                  <a:schemeClr val="accent4"/>
                </a:solidFill>
              </a:rPr>
              <a:t>Petros</a:t>
            </a:r>
            <a:r>
              <a:rPr lang="en-US" sz="2800" dirty="0" smtClean="0"/>
              <a:t>: masculine</a:t>
            </a:r>
          </a:p>
          <a:p>
            <a:r>
              <a:rPr lang="en-US" sz="2800" dirty="0"/>
              <a:t>a shifting, rolling, or insecure stone</a:t>
            </a:r>
          </a:p>
        </p:txBody>
      </p:sp>
    </p:spTree>
    <p:extLst>
      <p:ext uri="{BB962C8B-B14F-4D97-AF65-F5344CB8AC3E}">
        <p14:creationId xmlns:p14="http://schemas.microsoft.com/office/powerpoint/2010/main" val="121955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The Keys To The Kingdom</a:t>
            </a:r>
            <a:endParaRPr lang="en-US" b="1" dirty="0">
              <a:solidFill>
                <a:schemeClr val="accent4"/>
              </a:solidFill>
              <a:latin typeface="Trajan Pro" panose="02020502050506020301"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7224" y="3053976"/>
            <a:ext cx="3364074" cy="235485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8917" y="3516970"/>
            <a:ext cx="5050048" cy="2379959"/>
          </a:xfrm>
          <a:prstGeom prst="rect">
            <a:avLst/>
          </a:prstGeom>
        </p:spPr>
      </p:pic>
      <p:sp>
        <p:nvSpPr>
          <p:cNvPr id="11" name="TextBox 10"/>
          <p:cNvSpPr txBox="1"/>
          <p:nvPr/>
        </p:nvSpPr>
        <p:spPr>
          <a:xfrm>
            <a:off x="2759673" y="1128118"/>
            <a:ext cx="8502375" cy="2554545"/>
          </a:xfrm>
          <a:prstGeom prst="rect">
            <a:avLst/>
          </a:prstGeom>
          <a:noFill/>
        </p:spPr>
        <p:txBody>
          <a:bodyPr wrap="square" rtlCol="0">
            <a:spAutoFit/>
          </a:bodyPr>
          <a:lstStyle/>
          <a:p>
            <a:r>
              <a:rPr lang="en-US" sz="2800" dirty="0" smtClean="0"/>
              <a:t>A little Greek 101</a:t>
            </a:r>
          </a:p>
          <a:p>
            <a:r>
              <a:rPr lang="en-US" sz="1400" dirty="0"/>
              <a:t> </a:t>
            </a:r>
          </a:p>
          <a:p>
            <a:r>
              <a:rPr lang="en-US" sz="2800" baseline="30000" dirty="0"/>
              <a:t>18</a:t>
            </a:r>
            <a:r>
              <a:rPr lang="en-US" sz="2800" dirty="0"/>
              <a:t> And so I say to you, you are </a:t>
            </a:r>
            <a:r>
              <a:rPr lang="en-US" sz="2800" dirty="0" err="1" smtClean="0"/>
              <a:t>Petros</a:t>
            </a:r>
            <a:r>
              <a:rPr lang="en-US" sz="2800" dirty="0" smtClean="0"/>
              <a:t> </a:t>
            </a:r>
            <a:r>
              <a:rPr lang="en-US" sz="2800" dirty="0" smtClean="0">
                <a:solidFill>
                  <a:schemeClr val="accent4"/>
                </a:solidFill>
              </a:rPr>
              <a:t>(Masculine)</a:t>
            </a:r>
            <a:r>
              <a:rPr lang="en-US" sz="2800" dirty="0" smtClean="0"/>
              <a:t>,</a:t>
            </a:r>
            <a:r>
              <a:rPr lang="en-US" sz="2800" dirty="0" smtClean="0">
                <a:solidFill>
                  <a:schemeClr val="accent4"/>
                </a:solidFill>
              </a:rPr>
              <a:t> </a:t>
            </a:r>
            <a:r>
              <a:rPr lang="en-US" sz="2800" dirty="0"/>
              <a:t>and upon this </a:t>
            </a:r>
            <a:r>
              <a:rPr lang="en-US" sz="2800" dirty="0" smtClean="0"/>
              <a:t>Petra </a:t>
            </a:r>
            <a:r>
              <a:rPr lang="en-US" sz="2800" dirty="0" smtClean="0">
                <a:solidFill>
                  <a:schemeClr val="accent4"/>
                </a:solidFill>
              </a:rPr>
              <a:t>(feminine) </a:t>
            </a:r>
            <a:r>
              <a:rPr lang="en-US" sz="2800" dirty="0"/>
              <a:t>I will build my church, and the gates of the netherworld shall not prevail against it.</a:t>
            </a:r>
            <a:endParaRPr lang="en-US" sz="2800" dirty="0" smtClean="0"/>
          </a:p>
          <a:p>
            <a:endParaRPr lang="en-US" sz="2800" dirty="0"/>
          </a:p>
        </p:txBody>
      </p:sp>
      <p:sp>
        <p:nvSpPr>
          <p:cNvPr id="2" name="TextBox 1"/>
          <p:cNvSpPr txBox="1"/>
          <p:nvPr/>
        </p:nvSpPr>
        <p:spPr>
          <a:xfrm>
            <a:off x="2759673" y="5469497"/>
            <a:ext cx="7585787" cy="523220"/>
          </a:xfrm>
          <a:prstGeom prst="rect">
            <a:avLst/>
          </a:prstGeom>
          <a:noFill/>
        </p:spPr>
        <p:txBody>
          <a:bodyPr wrap="square" rtlCol="0">
            <a:spAutoFit/>
          </a:bodyPr>
          <a:lstStyle/>
          <a:p>
            <a:r>
              <a:rPr lang="en-US" sz="2800" dirty="0"/>
              <a:t>What did Jesus really say?</a:t>
            </a:r>
          </a:p>
        </p:txBody>
      </p:sp>
    </p:spTree>
    <p:extLst>
      <p:ext uri="{BB962C8B-B14F-4D97-AF65-F5344CB8AC3E}">
        <p14:creationId xmlns:p14="http://schemas.microsoft.com/office/powerpoint/2010/main" val="3292719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One Church</a:t>
            </a:r>
            <a:endParaRPr lang="en-US" b="1" dirty="0">
              <a:solidFill>
                <a:schemeClr val="accent4"/>
              </a:solidFill>
              <a:latin typeface="Trajan Pro" panose="02020502050506020301" pitchFamily="18" charset="0"/>
            </a:endParaRPr>
          </a:p>
        </p:txBody>
      </p:sp>
      <p:sp>
        <p:nvSpPr>
          <p:cNvPr id="11" name="TextBox 10"/>
          <p:cNvSpPr txBox="1"/>
          <p:nvPr/>
        </p:nvSpPr>
        <p:spPr>
          <a:xfrm>
            <a:off x="2759673" y="1100138"/>
            <a:ext cx="8502375" cy="2185214"/>
          </a:xfrm>
          <a:prstGeom prst="rect">
            <a:avLst/>
          </a:prstGeom>
          <a:noFill/>
        </p:spPr>
        <p:txBody>
          <a:bodyPr wrap="square" rtlCol="0">
            <a:spAutoFit/>
          </a:bodyPr>
          <a:lstStyle/>
          <a:p>
            <a:r>
              <a:rPr lang="en-US" sz="2800" dirty="0"/>
              <a:t>At his crucifixion:</a:t>
            </a:r>
          </a:p>
          <a:p>
            <a:r>
              <a:rPr lang="en-US" sz="2800" baseline="30000" dirty="0" smtClean="0"/>
              <a:t>46</a:t>
            </a:r>
            <a:r>
              <a:rPr lang="en-US" sz="2800" dirty="0" smtClean="0"/>
              <a:t> </a:t>
            </a:r>
            <a:r>
              <a:rPr lang="en-US" sz="2800" dirty="0"/>
              <a:t>And about three o’clock Jesus cried out in a loud voice, </a:t>
            </a:r>
            <a:r>
              <a:rPr lang="en-US" sz="2800" dirty="0">
                <a:solidFill>
                  <a:schemeClr val="accent4"/>
                </a:solidFill>
              </a:rPr>
              <a:t>“</a:t>
            </a:r>
            <a:r>
              <a:rPr lang="en-US" sz="2800" i="1" dirty="0">
                <a:solidFill>
                  <a:schemeClr val="accent4"/>
                </a:solidFill>
              </a:rPr>
              <a:t>Eli, Eli, </a:t>
            </a:r>
            <a:r>
              <a:rPr lang="en-US" sz="2800" i="1" dirty="0" err="1">
                <a:solidFill>
                  <a:schemeClr val="accent4"/>
                </a:solidFill>
              </a:rPr>
              <a:t>lema</a:t>
            </a:r>
            <a:r>
              <a:rPr lang="en-US" sz="2800" i="1" dirty="0">
                <a:solidFill>
                  <a:schemeClr val="accent4"/>
                </a:solidFill>
              </a:rPr>
              <a:t> </a:t>
            </a:r>
            <a:r>
              <a:rPr lang="en-US" sz="2800" i="1" dirty="0" err="1">
                <a:solidFill>
                  <a:schemeClr val="accent4"/>
                </a:solidFill>
              </a:rPr>
              <a:t>sabachthani</a:t>
            </a:r>
            <a:r>
              <a:rPr lang="en-US" sz="2800" i="1" dirty="0" smtClean="0">
                <a:solidFill>
                  <a:schemeClr val="accent4"/>
                </a:solidFill>
              </a:rPr>
              <a:t>?</a:t>
            </a:r>
            <a:r>
              <a:rPr lang="en-US" sz="2800" dirty="0" smtClean="0">
                <a:solidFill>
                  <a:schemeClr val="accent4"/>
                </a:solidFill>
              </a:rPr>
              <a:t>” </a:t>
            </a:r>
            <a:r>
              <a:rPr lang="en-US" sz="2800" dirty="0"/>
              <a:t>which means, “My God, my God, why have you forsaken me</a:t>
            </a:r>
            <a:r>
              <a:rPr lang="en-US" sz="2800" dirty="0" smtClean="0"/>
              <a:t>?”</a:t>
            </a:r>
          </a:p>
          <a:p>
            <a:r>
              <a:rPr lang="en-US" sz="2400" b="1" dirty="0" smtClean="0">
                <a:solidFill>
                  <a:schemeClr val="accent4"/>
                </a:solidFill>
              </a:rPr>
              <a:t>Matthew 27:46</a:t>
            </a:r>
            <a:endParaRPr lang="en-US" sz="2400" b="1" dirty="0">
              <a:solidFill>
                <a:schemeClr val="accent4"/>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0508" y="2484726"/>
            <a:ext cx="6301491" cy="4373274"/>
          </a:xfrm>
          <a:prstGeom prst="rect">
            <a:avLst/>
          </a:prstGeom>
        </p:spPr>
      </p:pic>
      <p:sp>
        <p:nvSpPr>
          <p:cNvPr id="8" name="TextBox 7"/>
          <p:cNvSpPr txBox="1"/>
          <p:nvPr/>
        </p:nvSpPr>
        <p:spPr>
          <a:xfrm>
            <a:off x="2759673" y="3779510"/>
            <a:ext cx="4422709" cy="2677656"/>
          </a:xfrm>
          <a:prstGeom prst="rect">
            <a:avLst/>
          </a:prstGeom>
          <a:noFill/>
        </p:spPr>
        <p:txBody>
          <a:bodyPr wrap="square" rtlCol="0">
            <a:spAutoFit/>
          </a:bodyPr>
          <a:lstStyle/>
          <a:p>
            <a:r>
              <a:rPr lang="en-US" sz="2800" dirty="0">
                <a:solidFill>
                  <a:schemeClr val="accent4"/>
                </a:solidFill>
              </a:rPr>
              <a:t>“</a:t>
            </a:r>
            <a:r>
              <a:rPr lang="en-US" sz="2800" i="1" dirty="0">
                <a:solidFill>
                  <a:schemeClr val="accent4"/>
                </a:solidFill>
              </a:rPr>
              <a:t>Eli, Eli, </a:t>
            </a:r>
            <a:endParaRPr lang="en-US" sz="2800" i="1" dirty="0" smtClean="0">
              <a:solidFill>
                <a:schemeClr val="accent4"/>
              </a:solidFill>
            </a:endParaRPr>
          </a:p>
          <a:p>
            <a:r>
              <a:rPr lang="en-US" sz="2800" i="1" dirty="0" err="1" smtClean="0">
                <a:solidFill>
                  <a:schemeClr val="accent4"/>
                </a:solidFill>
              </a:rPr>
              <a:t>lema</a:t>
            </a:r>
            <a:r>
              <a:rPr lang="en-US" sz="2800" i="1" dirty="0" smtClean="0">
                <a:solidFill>
                  <a:schemeClr val="accent4"/>
                </a:solidFill>
              </a:rPr>
              <a:t> </a:t>
            </a:r>
            <a:r>
              <a:rPr lang="en-US" sz="2800" i="1" dirty="0" err="1">
                <a:solidFill>
                  <a:schemeClr val="accent4"/>
                </a:solidFill>
              </a:rPr>
              <a:t>sabachthani</a:t>
            </a:r>
            <a:r>
              <a:rPr lang="en-US" sz="2800" i="1" dirty="0" smtClean="0">
                <a:solidFill>
                  <a:schemeClr val="accent4"/>
                </a:solidFill>
              </a:rPr>
              <a:t>?</a:t>
            </a:r>
            <a:r>
              <a:rPr lang="en-US" sz="2800" dirty="0" smtClean="0">
                <a:solidFill>
                  <a:schemeClr val="accent4"/>
                </a:solidFill>
              </a:rPr>
              <a:t>”</a:t>
            </a:r>
          </a:p>
          <a:p>
            <a:endParaRPr lang="en-US" sz="2800" dirty="0"/>
          </a:p>
          <a:p>
            <a:r>
              <a:rPr lang="en-US" sz="2800" dirty="0" smtClean="0"/>
              <a:t>The language is Farsi, so we know from scripture that Jesus spoke Farsi</a:t>
            </a:r>
            <a:endParaRPr lang="en-US" sz="2800" dirty="0"/>
          </a:p>
        </p:txBody>
      </p:sp>
    </p:spTree>
    <p:extLst>
      <p:ext uri="{BB962C8B-B14F-4D97-AF65-F5344CB8AC3E}">
        <p14:creationId xmlns:p14="http://schemas.microsoft.com/office/powerpoint/2010/main" val="2212014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One Church</a:t>
            </a:r>
            <a:endParaRPr lang="en-US" b="1" dirty="0">
              <a:solidFill>
                <a:schemeClr val="accent4"/>
              </a:solidFill>
              <a:latin typeface="Trajan Pro" panose="02020502050506020301"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1473" y="2005963"/>
            <a:ext cx="3364074" cy="235485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4749" y="1791701"/>
            <a:ext cx="5050048" cy="3131030"/>
          </a:xfrm>
          <a:prstGeom prst="rect">
            <a:avLst/>
          </a:prstGeom>
        </p:spPr>
      </p:pic>
      <p:sp>
        <p:nvSpPr>
          <p:cNvPr id="8" name="TextBox 7"/>
          <p:cNvSpPr txBox="1"/>
          <p:nvPr/>
        </p:nvSpPr>
        <p:spPr>
          <a:xfrm>
            <a:off x="2787661" y="1073020"/>
            <a:ext cx="8656718" cy="584775"/>
          </a:xfrm>
          <a:prstGeom prst="rect">
            <a:avLst/>
          </a:prstGeom>
          <a:noFill/>
        </p:spPr>
        <p:txBody>
          <a:bodyPr wrap="square" rtlCol="0">
            <a:spAutoFit/>
          </a:bodyPr>
          <a:lstStyle/>
          <a:p>
            <a:r>
              <a:rPr lang="en-US" sz="3200" dirty="0" smtClean="0"/>
              <a:t>The word for Rock in Farsi? </a:t>
            </a:r>
            <a:r>
              <a:rPr lang="en-US" sz="3200" b="1" dirty="0" err="1" smtClean="0">
                <a:solidFill>
                  <a:schemeClr val="accent4"/>
                </a:solidFill>
              </a:rPr>
              <a:t>Kefa</a:t>
            </a:r>
            <a:endParaRPr lang="en-US" sz="3200" b="1" dirty="0">
              <a:solidFill>
                <a:schemeClr val="accent4"/>
              </a:solidFill>
            </a:endParaRPr>
          </a:p>
        </p:txBody>
      </p:sp>
      <p:sp>
        <p:nvSpPr>
          <p:cNvPr id="10" name="TextBox 9"/>
          <p:cNvSpPr txBox="1"/>
          <p:nvPr/>
        </p:nvSpPr>
        <p:spPr>
          <a:xfrm>
            <a:off x="3300850" y="5026164"/>
            <a:ext cx="3799746" cy="954107"/>
          </a:xfrm>
          <a:prstGeom prst="rect">
            <a:avLst/>
          </a:prstGeom>
          <a:noFill/>
        </p:spPr>
        <p:txBody>
          <a:bodyPr wrap="square" rtlCol="0">
            <a:spAutoFit/>
          </a:bodyPr>
          <a:lstStyle/>
          <a:p>
            <a:r>
              <a:rPr lang="en-US" sz="2800" b="1" dirty="0" err="1" smtClean="0">
                <a:solidFill>
                  <a:schemeClr val="accent4"/>
                </a:solidFill>
              </a:rPr>
              <a:t>Kefa</a:t>
            </a:r>
            <a:endParaRPr lang="en-US" sz="2800" b="1" dirty="0" smtClean="0">
              <a:solidFill>
                <a:schemeClr val="accent4"/>
              </a:solidFill>
            </a:endParaRPr>
          </a:p>
          <a:p>
            <a:r>
              <a:rPr lang="en-US" sz="2800" dirty="0" smtClean="0"/>
              <a:t>a solid, immov­able rock.</a:t>
            </a:r>
          </a:p>
        </p:txBody>
      </p:sp>
      <p:sp>
        <p:nvSpPr>
          <p:cNvPr id="11" name="TextBox 10"/>
          <p:cNvSpPr txBox="1"/>
          <p:nvPr/>
        </p:nvSpPr>
        <p:spPr>
          <a:xfrm>
            <a:off x="8425545" y="4595276"/>
            <a:ext cx="3480318" cy="1384995"/>
          </a:xfrm>
          <a:prstGeom prst="rect">
            <a:avLst/>
          </a:prstGeom>
          <a:noFill/>
        </p:spPr>
        <p:txBody>
          <a:bodyPr wrap="square" rtlCol="0">
            <a:spAutoFit/>
          </a:bodyPr>
          <a:lstStyle/>
          <a:p>
            <a:r>
              <a:rPr lang="en-US" sz="2800" b="1" dirty="0" err="1" smtClean="0">
                <a:solidFill>
                  <a:schemeClr val="accent4"/>
                </a:solidFill>
              </a:rPr>
              <a:t>Kefa</a:t>
            </a:r>
            <a:endParaRPr lang="en-US" sz="2800" b="1" dirty="0" smtClean="0">
              <a:solidFill>
                <a:schemeClr val="accent4"/>
              </a:solidFill>
            </a:endParaRPr>
          </a:p>
          <a:p>
            <a:r>
              <a:rPr lang="en-US" sz="2800" dirty="0"/>
              <a:t>a shifting, rolling, or insecure stone</a:t>
            </a:r>
          </a:p>
        </p:txBody>
      </p:sp>
    </p:spTree>
    <p:extLst>
      <p:ext uri="{BB962C8B-B14F-4D97-AF65-F5344CB8AC3E}">
        <p14:creationId xmlns:p14="http://schemas.microsoft.com/office/powerpoint/2010/main" val="195917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One Church</a:t>
            </a:r>
            <a:endParaRPr lang="en-US" b="1" dirty="0">
              <a:solidFill>
                <a:schemeClr val="accent4"/>
              </a:solidFill>
              <a:latin typeface="Trajan Pro" panose="02020502050506020301"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1542" y="1522801"/>
            <a:ext cx="7769871" cy="5337901"/>
          </a:xfrm>
          <a:prstGeom prst="rect">
            <a:avLst/>
          </a:prstGeom>
        </p:spPr>
      </p:pic>
      <p:sp>
        <p:nvSpPr>
          <p:cNvPr id="10" name="TextBox 9"/>
          <p:cNvSpPr txBox="1"/>
          <p:nvPr/>
        </p:nvSpPr>
        <p:spPr>
          <a:xfrm>
            <a:off x="6830458" y="1291447"/>
            <a:ext cx="5127227" cy="2246769"/>
          </a:xfrm>
          <a:prstGeom prst="rect">
            <a:avLst/>
          </a:prstGeom>
          <a:noFill/>
        </p:spPr>
        <p:txBody>
          <a:bodyPr wrap="square" rtlCol="0">
            <a:spAutoFit/>
          </a:bodyPr>
          <a:lstStyle/>
          <a:p>
            <a:pPr algn="r"/>
            <a:r>
              <a:rPr lang="en-US" sz="2800" baseline="30000" dirty="0" smtClean="0"/>
              <a:t>5</a:t>
            </a:r>
            <a:r>
              <a:rPr lang="en-US" sz="2800" baseline="30000" dirty="0"/>
              <a:t> </a:t>
            </a:r>
            <a:r>
              <a:rPr lang="en-US" sz="2800" dirty="0"/>
              <a:t>No longer will you be called </a:t>
            </a:r>
            <a:r>
              <a:rPr lang="en-US" sz="2800" dirty="0" smtClean="0">
                <a:solidFill>
                  <a:schemeClr val="accent4"/>
                </a:solidFill>
              </a:rPr>
              <a:t>Abram</a:t>
            </a:r>
            <a:r>
              <a:rPr lang="en-US" sz="2800" dirty="0" smtClean="0"/>
              <a:t>; </a:t>
            </a:r>
            <a:r>
              <a:rPr lang="en-US" sz="2800" dirty="0"/>
              <a:t>your name will be </a:t>
            </a:r>
            <a:r>
              <a:rPr lang="en-US" sz="2800" dirty="0" smtClean="0">
                <a:solidFill>
                  <a:schemeClr val="accent4"/>
                </a:solidFill>
              </a:rPr>
              <a:t>Abraham</a:t>
            </a:r>
            <a:r>
              <a:rPr lang="en-US" sz="2800" dirty="0" smtClean="0"/>
              <a:t>, </a:t>
            </a:r>
            <a:r>
              <a:rPr lang="en-US" sz="2800" dirty="0"/>
              <a:t>for I have made you a father of many nations</a:t>
            </a:r>
            <a:r>
              <a:rPr lang="en-US" sz="2800" dirty="0" smtClean="0"/>
              <a:t>.</a:t>
            </a:r>
          </a:p>
          <a:p>
            <a:pPr algn="r"/>
            <a:r>
              <a:rPr lang="en-US" sz="2800" b="1" dirty="0" smtClean="0">
                <a:solidFill>
                  <a:schemeClr val="accent4"/>
                </a:solidFill>
              </a:rPr>
              <a:t>Genesis 17:5</a:t>
            </a:r>
            <a:endParaRPr lang="en-US" sz="2800" b="1" dirty="0" smtClean="0">
              <a:solidFill>
                <a:schemeClr val="accent4"/>
              </a:solidFill>
            </a:endParaRPr>
          </a:p>
        </p:txBody>
      </p:sp>
    </p:spTree>
    <p:extLst>
      <p:ext uri="{BB962C8B-B14F-4D97-AF65-F5344CB8AC3E}">
        <p14:creationId xmlns:p14="http://schemas.microsoft.com/office/powerpoint/2010/main" val="3814044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One Church</a:t>
            </a:r>
            <a:endParaRPr lang="en-US" b="1" dirty="0">
              <a:solidFill>
                <a:schemeClr val="accent4"/>
              </a:solidFill>
              <a:latin typeface="Trajan Pro" panose="02020502050506020301" pitchFamily="18" charset="0"/>
            </a:endParaRPr>
          </a:p>
        </p:txBody>
      </p:sp>
      <p:sp>
        <p:nvSpPr>
          <p:cNvPr id="10" name="TextBox 9"/>
          <p:cNvSpPr txBox="1"/>
          <p:nvPr/>
        </p:nvSpPr>
        <p:spPr>
          <a:xfrm>
            <a:off x="6872692" y="1060093"/>
            <a:ext cx="5084993" cy="4401205"/>
          </a:xfrm>
          <a:prstGeom prst="rect">
            <a:avLst/>
          </a:prstGeom>
          <a:noFill/>
        </p:spPr>
        <p:txBody>
          <a:bodyPr wrap="square" rtlCol="0">
            <a:spAutoFit/>
          </a:bodyPr>
          <a:lstStyle/>
          <a:p>
            <a:r>
              <a:rPr lang="en-US" sz="2700" baseline="30000" dirty="0" smtClean="0"/>
              <a:t>17</a:t>
            </a:r>
            <a:r>
              <a:rPr lang="en-US" sz="2700" dirty="0" smtClean="0"/>
              <a:t> Jesus </a:t>
            </a:r>
            <a:r>
              <a:rPr lang="en-US" sz="2700" dirty="0"/>
              <a:t>said to him in reply, “Blessed are you, </a:t>
            </a:r>
            <a:r>
              <a:rPr lang="en-US" sz="2700" dirty="0">
                <a:solidFill>
                  <a:schemeClr val="accent4"/>
                </a:solidFill>
              </a:rPr>
              <a:t>Simon</a:t>
            </a:r>
            <a:r>
              <a:rPr lang="en-US" sz="2700" dirty="0"/>
              <a:t> son of Jonah. For flesh and </a:t>
            </a:r>
            <a:r>
              <a:rPr lang="en-US" sz="2700" dirty="0" smtClean="0"/>
              <a:t>blood </a:t>
            </a:r>
            <a:r>
              <a:rPr lang="en-US" sz="2700" dirty="0"/>
              <a:t>has not revealed this to you, but my heavenly Father. </a:t>
            </a:r>
            <a:r>
              <a:rPr lang="en-US" sz="2700" baseline="30000" dirty="0" smtClean="0"/>
              <a:t>18</a:t>
            </a:r>
            <a:r>
              <a:rPr lang="en-US" sz="2700" dirty="0" smtClean="0"/>
              <a:t> </a:t>
            </a:r>
            <a:r>
              <a:rPr lang="en-US" sz="2700" dirty="0"/>
              <a:t>And so I say to you, you are </a:t>
            </a:r>
            <a:r>
              <a:rPr lang="en-US" sz="2700" dirty="0">
                <a:solidFill>
                  <a:schemeClr val="accent4"/>
                </a:solidFill>
              </a:rPr>
              <a:t>Peter</a:t>
            </a:r>
            <a:r>
              <a:rPr lang="en-US" sz="2700" dirty="0"/>
              <a:t>, and upon this rock I will build my church</a:t>
            </a:r>
            <a:r>
              <a:rPr lang="en-US" sz="2700" dirty="0" smtClean="0"/>
              <a:t>, </a:t>
            </a:r>
            <a:r>
              <a:rPr lang="en-US" sz="2700" dirty="0"/>
              <a:t>and the gates of the netherworld shall not prevail against it. </a:t>
            </a:r>
            <a:endParaRPr lang="en-US" sz="2700" dirty="0" smtClean="0"/>
          </a:p>
          <a:p>
            <a:r>
              <a:rPr lang="en-US" sz="2700" b="1" dirty="0" smtClean="0">
                <a:solidFill>
                  <a:schemeClr val="accent4"/>
                </a:solidFill>
              </a:rPr>
              <a:t>Matthew 16:17-18</a:t>
            </a:r>
            <a:endParaRPr lang="en-US" sz="2700" b="1" dirty="0" smtClean="0">
              <a:solidFill>
                <a:schemeClr val="accent4"/>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5781" y="1027250"/>
            <a:ext cx="4316911" cy="4260847"/>
          </a:xfrm>
          <a:prstGeom prst="rect">
            <a:avLst/>
          </a:prstGeom>
        </p:spPr>
      </p:pic>
    </p:spTree>
    <p:extLst>
      <p:ext uri="{BB962C8B-B14F-4D97-AF65-F5344CB8AC3E}">
        <p14:creationId xmlns:p14="http://schemas.microsoft.com/office/powerpoint/2010/main" val="26895555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How Many Churches?</a:t>
            </a:r>
            <a:endParaRPr lang="en-US" b="1" dirty="0">
              <a:solidFill>
                <a:schemeClr val="accent4"/>
              </a:solidFill>
              <a:latin typeface="Trajan Pro" panose="02020502050506020301"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8731" y="2642926"/>
            <a:ext cx="4622691" cy="3440633"/>
          </a:xfrm>
          <a:prstGeom prst="rect">
            <a:avLst/>
          </a:prstGeom>
        </p:spPr>
      </p:pic>
    </p:spTree>
    <p:extLst>
      <p:ext uri="{BB962C8B-B14F-4D97-AF65-F5344CB8AC3E}">
        <p14:creationId xmlns:p14="http://schemas.microsoft.com/office/powerpoint/2010/main" val="2656650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One Church</a:t>
            </a:r>
            <a:endParaRPr lang="en-US" b="1" dirty="0">
              <a:solidFill>
                <a:schemeClr val="accent4"/>
              </a:solidFill>
              <a:latin typeface="Trajan Pro" panose="02020502050506020301" pitchFamily="18" charset="0"/>
            </a:endParaRPr>
          </a:p>
        </p:txBody>
      </p:sp>
      <p:sp>
        <p:nvSpPr>
          <p:cNvPr id="10" name="TextBox 9"/>
          <p:cNvSpPr txBox="1"/>
          <p:nvPr/>
        </p:nvSpPr>
        <p:spPr>
          <a:xfrm>
            <a:off x="1950099" y="5745751"/>
            <a:ext cx="8780106" cy="523220"/>
          </a:xfrm>
          <a:prstGeom prst="rect">
            <a:avLst/>
          </a:prstGeom>
          <a:noFill/>
        </p:spPr>
        <p:txBody>
          <a:bodyPr wrap="square" rtlCol="0">
            <a:spAutoFit/>
          </a:bodyPr>
          <a:lstStyle/>
          <a:p>
            <a:pPr algn="ctr">
              <a:defRPr/>
            </a:pPr>
            <a:r>
              <a:rPr lang="en-US" sz="2800" dirty="0"/>
              <a:t>Peter is the rock upon which Christ built His </a:t>
            </a:r>
            <a:r>
              <a:rPr lang="en-US" sz="2800" b="1" dirty="0" smtClean="0">
                <a:solidFill>
                  <a:schemeClr val="accent4"/>
                </a:solidFill>
              </a:rPr>
              <a:t>ONE</a:t>
            </a:r>
            <a:r>
              <a:rPr lang="en-US" sz="2800" dirty="0" smtClean="0"/>
              <a:t> Church</a:t>
            </a: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2254" y="1088410"/>
            <a:ext cx="6795796" cy="4621141"/>
          </a:xfrm>
          <a:prstGeom prst="rect">
            <a:avLst/>
          </a:prstGeom>
        </p:spPr>
      </p:pic>
    </p:spTree>
    <p:extLst>
      <p:ext uri="{BB962C8B-B14F-4D97-AF65-F5344CB8AC3E}">
        <p14:creationId xmlns:p14="http://schemas.microsoft.com/office/powerpoint/2010/main" val="2212843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One Church</a:t>
            </a:r>
            <a:endParaRPr lang="en-US" b="1" dirty="0">
              <a:solidFill>
                <a:schemeClr val="accent4"/>
              </a:solidFill>
              <a:latin typeface="Trajan Pro" panose="02020502050506020301" pitchFamily="18" charset="0"/>
            </a:endParaRPr>
          </a:p>
        </p:txBody>
      </p:sp>
      <p:sp>
        <p:nvSpPr>
          <p:cNvPr id="7" name="TextBox 6"/>
          <p:cNvSpPr txBox="1"/>
          <p:nvPr/>
        </p:nvSpPr>
        <p:spPr>
          <a:xfrm>
            <a:off x="2304465" y="1055415"/>
            <a:ext cx="8509518" cy="584775"/>
          </a:xfrm>
          <a:prstGeom prst="rect">
            <a:avLst/>
          </a:prstGeom>
          <a:noFill/>
        </p:spPr>
        <p:txBody>
          <a:bodyPr wrap="square" rtlCol="0">
            <a:spAutoFit/>
          </a:bodyPr>
          <a:lstStyle/>
          <a:p>
            <a:pPr algn="ctr"/>
            <a:r>
              <a:rPr lang="en-US" sz="3200" dirty="0" smtClean="0"/>
              <a:t>According to scripture…</a:t>
            </a:r>
            <a:endParaRPr lang="en-US" sz="3200" b="1" dirty="0">
              <a:solidFill>
                <a:schemeClr val="accent4"/>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9718" y="1756490"/>
            <a:ext cx="5659012" cy="4244259"/>
          </a:xfrm>
          <a:prstGeom prst="rect">
            <a:avLst/>
          </a:prstGeom>
        </p:spPr>
      </p:pic>
    </p:spTree>
    <p:extLst>
      <p:ext uri="{BB962C8B-B14F-4D97-AF65-F5344CB8AC3E}">
        <p14:creationId xmlns:p14="http://schemas.microsoft.com/office/powerpoint/2010/main" val="628074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One Church</a:t>
            </a:r>
            <a:endParaRPr lang="en-US" b="1" dirty="0">
              <a:solidFill>
                <a:schemeClr val="accent4"/>
              </a:solidFill>
              <a:latin typeface="Trajan Pro" panose="02020502050506020301" pitchFamily="18" charset="0"/>
            </a:endParaRPr>
          </a:p>
        </p:txBody>
      </p:sp>
      <p:sp>
        <p:nvSpPr>
          <p:cNvPr id="4" name="TextBox 3"/>
          <p:cNvSpPr txBox="1"/>
          <p:nvPr/>
        </p:nvSpPr>
        <p:spPr>
          <a:xfrm>
            <a:off x="2759674" y="1455576"/>
            <a:ext cx="4779460" cy="2677656"/>
          </a:xfrm>
          <a:prstGeom prst="rect">
            <a:avLst/>
          </a:prstGeom>
          <a:noFill/>
        </p:spPr>
        <p:txBody>
          <a:bodyPr wrap="square" rtlCol="0">
            <a:spAutoFit/>
          </a:bodyPr>
          <a:lstStyle/>
          <a:p>
            <a:r>
              <a:rPr lang="en-US" sz="2800" b="1" dirty="0">
                <a:solidFill>
                  <a:schemeClr val="accent4"/>
                </a:solidFill>
              </a:rPr>
              <a:t>John 10:16 </a:t>
            </a:r>
            <a:r>
              <a:rPr lang="en-US" sz="2800" dirty="0"/>
              <a:t/>
            </a:r>
            <a:br>
              <a:rPr lang="en-US" sz="2800" dirty="0"/>
            </a:br>
            <a:r>
              <a:rPr lang="en-US" sz="2800" baseline="30000" dirty="0"/>
              <a:t>16</a:t>
            </a:r>
            <a:r>
              <a:rPr lang="en-US" sz="2800" dirty="0"/>
              <a:t> I have other sheep that do not belong to this fold. These also I must lead, and they will hear my voice, and there will be </a:t>
            </a:r>
            <a:r>
              <a:rPr lang="en-US" sz="2800" dirty="0" smtClean="0">
                <a:solidFill>
                  <a:schemeClr val="accent4"/>
                </a:solidFill>
              </a:rPr>
              <a:t>one </a:t>
            </a:r>
            <a:r>
              <a:rPr lang="en-US" sz="2800" dirty="0">
                <a:solidFill>
                  <a:schemeClr val="accent4"/>
                </a:solidFill>
              </a:rPr>
              <a:t>flock, one shepherd</a:t>
            </a:r>
            <a:r>
              <a:rPr lang="en-US" sz="2800" dirty="0"/>
              <a:t>.</a:t>
            </a:r>
            <a:endParaRPr lang="en-US" sz="26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6750" y="1623526"/>
            <a:ext cx="3734117" cy="4562669"/>
          </a:xfrm>
          <a:prstGeom prst="rect">
            <a:avLst/>
          </a:prstGeom>
        </p:spPr>
      </p:pic>
    </p:spTree>
    <p:extLst>
      <p:ext uri="{BB962C8B-B14F-4D97-AF65-F5344CB8AC3E}">
        <p14:creationId xmlns:p14="http://schemas.microsoft.com/office/powerpoint/2010/main" val="1614316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One Church</a:t>
            </a:r>
            <a:endParaRPr lang="en-US" b="1" dirty="0">
              <a:solidFill>
                <a:schemeClr val="accent4"/>
              </a:solidFill>
              <a:latin typeface="Trajan Pro" panose="02020502050506020301" pitchFamily="18" charset="0"/>
            </a:endParaRPr>
          </a:p>
        </p:txBody>
      </p:sp>
      <p:sp>
        <p:nvSpPr>
          <p:cNvPr id="4" name="TextBox 3"/>
          <p:cNvSpPr txBox="1"/>
          <p:nvPr/>
        </p:nvSpPr>
        <p:spPr>
          <a:xfrm>
            <a:off x="2759674" y="1129004"/>
            <a:ext cx="8248261" cy="5293757"/>
          </a:xfrm>
          <a:prstGeom prst="rect">
            <a:avLst/>
          </a:prstGeom>
          <a:noFill/>
        </p:spPr>
        <p:txBody>
          <a:bodyPr wrap="square" rtlCol="0">
            <a:spAutoFit/>
          </a:bodyPr>
          <a:lstStyle/>
          <a:p>
            <a:r>
              <a:rPr lang="en-US" sz="2600" b="1" dirty="0">
                <a:solidFill>
                  <a:schemeClr val="accent4"/>
                </a:solidFill>
              </a:rPr>
              <a:t>John 17:17-23</a:t>
            </a:r>
            <a:r>
              <a:rPr lang="en-US" sz="2600" dirty="0">
                <a:solidFill>
                  <a:schemeClr val="accent4"/>
                </a:solidFill>
              </a:rPr>
              <a:t> </a:t>
            </a:r>
            <a:r>
              <a:rPr lang="en-US" sz="2600" dirty="0"/>
              <a:t/>
            </a:r>
            <a:br>
              <a:rPr lang="en-US" sz="2600" dirty="0"/>
            </a:br>
            <a:r>
              <a:rPr lang="en-US" sz="2600" baseline="30000" dirty="0"/>
              <a:t>17</a:t>
            </a:r>
            <a:r>
              <a:rPr lang="en-US" sz="2600" dirty="0"/>
              <a:t> Consecrate them in the truth. Your word is truth. </a:t>
            </a:r>
            <a:r>
              <a:rPr lang="en-US" sz="2600" baseline="30000" dirty="0"/>
              <a:t>18</a:t>
            </a:r>
            <a:r>
              <a:rPr lang="en-US" sz="2600" dirty="0"/>
              <a:t> As you sent me into the world, so I sent them into the world. </a:t>
            </a:r>
            <a:r>
              <a:rPr lang="en-US" sz="2600" baseline="30000" dirty="0"/>
              <a:t>19</a:t>
            </a:r>
            <a:r>
              <a:rPr lang="en-US" sz="2600" dirty="0"/>
              <a:t> And I consecrate myself for them, so that they also may be consecrated in truth. </a:t>
            </a:r>
            <a:r>
              <a:rPr lang="en-US" sz="2600" baseline="30000" dirty="0"/>
              <a:t>20</a:t>
            </a:r>
            <a:r>
              <a:rPr lang="en-US" sz="2600" dirty="0"/>
              <a:t> I pray not only for them, but also for those who will believe in me through their word, </a:t>
            </a:r>
            <a:r>
              <a:rPr lang="en-US" sz="2600" baseline="30000" dirty="0"/>
              <a:t>21</a:t>
            </a:r>
            <a:r>
              <a:rPr lang="en-US" sz="2600" dirty="0"/>
              <a:t> </a:t>
            </a:r>
            <a:r>
              <a:rPr lang="en-US" sz="2600" dirty="0">
                <a:solidFill>
                  <a:schemeClr val="accent4"/>
                </a:solidFill>
              </a:rPr>
              <a:t>so that they may all be one</a:t>
            </a:r>
            <a:r>
              <a:rPr lang="en-US" sz="2600" dirty="0"/>
              <a:t>, as you, Father, are in me and I in you, that they also may be in us, that the world may believe that you sent me. </a:t>
            </a:r>
            <a:r>
              <a:rPr lang="en-US" sz="2600" baseline="30000" dirty="0"/>
              <a:t>22</a:t>
            </a:r>
            <a:r>
              <a:rPr lang="en-US" sz="2600" dirty="0"/>
              <a:t> And I have given them the glory you gave me, so that </a:t>
            </a:r>
            <a:r>
              <a:rPr lang="en-US" sz="2600" dirty="0">
                <a:solidFill>
                  <a:schemeClr val="accent4"/>
                </a:solidFill>
              </a:rPr>
              <a:t>they may be one, as we are one</a:t>
            </a:r>
            <a:r>
              <a:rPr lang="en-US" sz="2600" dirty="0"/>
              <a:t>, </a:t>
            </a:r>
            <a:r>
              <a:rPr lang="en-US" sz="2600" baseline="30000" dirty="0"/>
              <a:t>23</a:t>
            </a:r>
            <a:r>
              <a:rPr lang="en-US" sz="2600" dirty="0"/>
              <a:t> I in them and you in me, that they may be </a:t>
            </a:r>
            <a:r>
              <a:rPr lang="en-US" sz="2600" dirty="0">
                <a:solidFill>
                  <a:schemeClr val="accent4"/>
                </a:solidFill>
              </a:rPr>
              <a:t>brought to perfection as one</a:t>
            </a:r>
            <a:r>
              <a:rPr lang="en-US" sz="2600" dirty="0"/>
              <a:t>, that the world may know that you sent me, and that you loved them even as you loved me. </a:t>
            </a:r>
          </a:p>
        </p:txBody>
      </p:sp>
    </p:spTree>
    <p:extLst>
      <p:ext uri="{BB962C8B-B14F-4D97-AF65-F5344CB8AC3E}">
        <p14:creationId xmlns:p14="http://schemas.microsoft.com/office/powerpoint/2010/main" val="16384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One Church</a:t>
            </a:r>
            <a:endParaRPr lang="en-US" b="1" dirty="0">
              <a:solidFill>
                <a:schemeClr val="accent4"/>
              </a:solidFill>
              <a:latin typeface="Trajan Pro" panose="02020502050506020301" pitchFamily="18" charset="0"/>
            </a:endParaRPr>
          </a:p>
        </p:txBody>
      </p:sp>
      <p:sp>
        <p:nvSpPr>
          <p:cNvPr id="4" name="TextBox 3"/>
          <p:cNvSpPr txBox="1"/>
          <p:nvPr/>
        </p:nvSpPr>
        <p:spPr>
          <a:xfrm>
            <a:off x="2759674" y="2379306"/>
            <a:ext cx="8791623" cy="2246769"/>
          </a:xfrm>
          <a:prstGeom prst="rect">
            <a:avLst/>
          </a:prstGeom>
          <a:noFill/>
        </p:spPr>
        <p:txBody>
          <a:bodyPr wrap="square" rtlCol="0">
            <a:spAutoFit/>
          </a:bodyPr>
          <a:lstStyle/>
          <a:p>
            <a:r>
              <a:rPr lang="en-US" sz="2800" b="1" dirty="0">
                <a:solidFill>
                  <a:schemeClr val="accent4"/>
                </a:solidFill>
              </a:rPr>
              <a:t>Romans 15:5-6</a:t>
            </a:r>
            <a:r>
              <a:rPr lang="en-US" sz="2800" dirty="0">
                <a:solidFill>
                  <a:schemeClr val="accent4"/>
                </a:solidFill>
              </a:rPr>
              <a:t> </a:t>
            </a:r>
            <a:r>
              <a:rPr lang="en-US" sz="2800" dirty="0"/>
              <a:t/>
            </a:r>
            <a:br>
              <a:rPr lang="en-US" sz="2800" dirty="0"/>
            </a:br>
            <a:r>
              <a:rPr lang="en-US" sz="2800" baseline="30000" dirty="0"/>
              <a:t>5</a:t>
            </a:r>
            <a:r>
              <a:rPr lang="en-US" sz="2800" dirty="0"/>
              <a:t> May the God of endurance and encouragement grant you </a:t>
            </a:r>
            <a:r>
              <a:rPr lang="en-US" sz="2800" dirty="0">
                <a:solidFill>
                  <a:schemeClr val="accent4"/>
                </a:solidFill>
              </a:rPr>
              <a:t>to think in harmony with one another</a:t>
            </a:r>
            <a:r>
              <a:rPr lang="en-US" sz="2800" dirty="0"/>
              <a:t>, in keeping with Christ Jesus, </a:t>
            </a:r>
            <a:r>
              <a:rPr lang="en-US" sz="2800" baseline="30000" dirty="0"/>
              <a:t>6</a:t>
            </a:r>
            <a:r>
              <a:rPr lang="en-US" sz="2800" dirty="0"/>
              <a:t> that with </a:t>
            </a:r>
            <a:r>
              <a:rPr lang="en-US" sz="2800" dirty="0">
                <a:solidFill>
                  <a:schemeClr val="accent4"/>
                </a:solidFill>
              </a:rPr>
              <a:t>one accord you may with one voice glorify the God and Father of our Lord Jesus Christ. </a:t>
            </a:r>
            <a:endParaRPr lang="en-US" sz="2800" dirty="0" smtClean="0">
              <a:solidFill>
                <a:schemeClr val="accent4"/>
              </a:solidFill>
            </a:endParaRPr>
          </a:p>
        </p:txBody>
      </p:sp>
    </p:spTree>
    <p:extLst>
      <p:ext uri="{BB962C8B-B14F-4D97-AF65-F5344CB8AC3E}">
        <p14:creationId xmlns:p14="http://schemas.microsoft.com/office/powerpoint/2010/main" val="1879011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One Church</a:t>
            </a:r>
            <a:endParaRPr lang="en-US" b="1" dirty="0">
              <a:solidFill>
                <a:schemeClr val="accent4"/>
              </a:solidFill>
              <a:latin typeface="Trajan Pro" panose="02020502050506020301" pitchFamily="18" charset="0"/>
            </a:endParaRPr>
          </a:p>
        </p:txBody>
      </p:sp>
      <p:sp>
        <p:nvSpPr>
          <p:cNvPr id="4" name="TextBox 3"/>
          <p:cNvSpPr txBox="1"/>
          <p:nvPr/>
        </p:nvSpPr>
        <p:spPr>
          <a:xfrm>
            <a:off x="2759674" y="2379306"/>
            <a:ext cx="8791623" cy="2246769"/>
          </a:xfrm>
          <a:prstGeom prst="rect">
            <a:avLst/>
          </a:prstGeom>
          <a:noFill/>
        </p:spPr>
        <p:txBody>
          <a:bodyPr wrap="square" rtlCol="0">
            <a:spAutoFit/>
          </a:bodyPr>
          <a:lstStyle/>
          <a:p>
            <a:r>
              <a:rPr lang="en-US" sz="2800" b="1" dirty="0">
                <a:solidFill>
                  <a:schemeClr val="accent4"/>
                </a:solidFill>
              </a:rPr>
              <a:t>1 Corinthians 1:10</a:t>
            </a:r>
            <a:r>
              <a:rPr lang="en-US" sz="2800" dirty="0">
                <a:solidFill>
                  <a:schemeClr val="accent4"/>
                </a:solidFill>
              </a:rPr>
              <a:t> </a:t>
            </a:r>
            <a:r>
              <a:rPr lang="en-US" sz="2800" dirty="0"/>
              <a:t/>
            </a:r>
            <a:br>
              <a:rPr lang="en-US" sz="2800" dirty="0"/>
            </a:br>
            <a:r>
              <a:rPr lang="en-US" sz="2800" baseline="30000" dirty="0"/>
              <a:t>10</a:t>
            </a:r>
            <a:r>
              <a:rPr lang="en-US" sz="2800" dirty="0"/>
              <a:t> I urge you, brothers, in the name of our Lord Jesus Christ, that </a:t>
            </a:r>
            <a:r>
              <a:rPr lang="en-US" sz="2800" dirty="0">
                <a:solidFill>
                  <a:schemeClr val="accent4"/>
                </a:solidFill>
              </a:rPr>
              <a:t>all of you agree in what you say, and that there be no divisions among you, but that you be united in the same mind and in the same purpose</a:t>
            </a:r>
            <a:r>
              <a:rPr lang="en-US" sz="2800" dirty="0"/>
              <a:t>. </a:t>
            </a:r>
            <a:endParaRPr lang="en-US" sz="2800" dirty="0" smtClean="0">
              <a:solidFill>
                <a:schemeClr val="accent4"/>
              </a:solidFill>
            </a:endParaRPr>
          </a:p>
        </p:txBody>
      </p:sp>
    </p:spTree>
    <p:extLst>
      <p:ext uri="{BB962C8B-B14F-4D97-AF65-F5344CB8AC3E}">
        <p14:creationId xmlns:p14="http://schemas.microsoft.com/office/powerpoint/2010/main" val="71269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One Church</a:t>
            </a:r>
            <a:endParaRPr lang="en-US" b="1" dirty="0">
              <a:solidFill>
                <a:schemeClr val="accent4"/>
              </a:solidFill>
              <a:latin typeface="Trajan Pro" panose="02020502050506020301" pitchFamily="18" charset="0"/>
            </a:endParaRPr>
          </a:p>
        </p:txBody>
      </p:sp>
      <p:sp>
        <p:nvSpPr>
          <p:cNvPr id="4" name="TextBox 3"/>
          <p:cNvSpPr txBox="1"/>
          <p:nvPr/>
        </p:nvSpPr>
        <p:spPr>
          <a:xfrm>
            <a:off x="2759674" y="2379306"/>
            <a:ext cx="8791623" cy="1815882"/>
          </a:xfrm>
          <a:prstGeom prst="rect">
            <a:avLst/>
          </a:prstGeom>
          <a:noFill/>
        </p:spPr>
        <p:txBody>
          <a:bodyPr wrap="square" rtlCol="0">
            <a:spAutoFit/>
          </a:bodyPr>
          <a:lstStyle/>
          <a:p>
            <a:r>
              <a:rPr lang="en-US" sz="2800" b="1" dirty="0">
                <a:solidFill>
                  <a:schemeClr val="accent4"/>
                </a:solidFill>
              </a:rPr>
              <a:t>1 Corinthians 12:13</a:t>
            </a:r>
            <a:r>
              <a:rPr lang="en-US" sz="2800" dirty="0">
                <a:solidFill>
                  <a:schemeClr val="accent4"/>
                </a:solidFill>
              </a:rPr>
              <a:t> </a:t>
            </a:r>
            <a:r>
              <a:rPr lang="en-US" sz="2800" dirty="0"/>
              <a:t/>
            </a:r>
            <a:br>
              <a:rPr lang="en-US" sz="2800" dirty="0"/>
            </a:br>
            <a:r>
              <a:rPr lang="en-US" sz="2800" baseline="30000" dirty="0"/>
              <a:t>13</a:t>
            </a:r>
            <a:r>
              <a:rPr lang="en-US" sz="2800" dirty="0"/>
              <a:t> For in </a:t>
            </a:r>
            <a:r>
              <a:rPr lang="en-US" sz="2800" dirty="0">
                <a:solidFill>
                  <a:schemeClr val="accent4"/>
                </a:solidFill>
              </a:rPr>
              <a:t>one Spirit </a:t>
            </a:r>
            <a:r>
              <a:rPr lang="en-US" sz="2800" dirty="0"/>
              <a:t>we were all baptized into </a:t>
            </a:r>
            <a:r>
              <a:rPr lang="en-US" sz="2800" dirty="0">
                <a:solidFill>
                  <a:schemeClr val="accent4"/>
                </a:solidFill>
              </a:rPr>
              <a:t>one body</a:t>
            </a:r>
            <a:r>
              <a:rPr lang="en-US" sz="2800" dirty="0"/>
              <a:t>, whether Jews or Greeks, slaves or free persons, and we were all given to drink of </a:t>
            </a:r>
            <a:r>
              <a:rPr lang="en-US" sz="2800" dirty="0">
                <a:solidFill>
                  <a:schemeClr val="accent4"/>
                </a:solidFill>
              </a:rPr>
              <a:t>one Spirit</a:t>
            </a:r>
            <a:r>
              <a:rPr lang="en-US" sz="2800" dirty="0"/>
              <a:t>. </a:t>
            </a:r>
            <a:endParaRPr lang="en-US" sz="2800" dirty="0" smtClean="0">
              <a:solidFill>
                <a:schemeClr val="accent4"/>
              </a:solidFill>
            </a:endParaRPr>
          </a:p>
        </p:txBody>
      </p:sp>
    </p:spTree>
    <p:extLst>
      <p:ext uri="{BB962C8B-B14F-4D97-AF65-F5344CB8AC3E}">
        <p14:creationId xmlns:p14="http://schemas.microsoft.com/office/powerpoint/2010/main" val="3565844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One Church</a:t>
            </a:r>
            <a:endParaRPr lang="en-US" b="1" dirty="0">
              <a:solidFill>
                <a:schemeClr val="accent4"/>
              </a:solidFill>
              <a:latin typeface="Trajan Pro" panose="02020502050506020301" pitchFamily="18" charset="0"/>
            </a:endParaRPr>
          </a:p>
        </p:txBody>
      </p:sp>
      <p:sp>
        <p:nvSpPr>
          <p:cNvPr id="4" name="TextBox 3"/>
          <p:cNvSpPr txBox="1"/>
          <p:nvPr/>
        </p:nvSpPr>
        <p:spPr>
          <a:xfrm>
            <a:off x="2759674" y="2379306"/>
            <a:ext cx="8791623" cy="2677656"/>
          </a:xfrm>
          <a:prstGeom prst="rect">
            <a:avLst/>
          </a:prstGeom>
          <a:noFill/>
        </p:spPr>
        <p:txBody>
          <a:bodyPr wrap="square" rtlCol="0">
            <a:spAutoFit/>
          </a:bodyPr>
          <a:lstStyle/>
          <a:p>
            <a:r>
              <a:rPr lang="en-US" sz="2800" b="1" dirty="0">
                <a:solidFill>
                  <a:schemeClr val="accent4"/>
                </a:solidFill>
              </a:rPr>
              <a:t>Ephesians 4:3-6 </a:t>
            </a:r>
            <a:r>
              <a:rPr lang="en-US" sz="2800" dirty="0"/>
              <a:t/>
            </a:r>
            <a:br>
              <a:rPr lang="en-US" sz="2800" dirty="0"/>
            </a:br>
            <a:r>
              <a:rPr lang="en-US" sz="2800" baseline="30000" dirty="0"/>
              <a:t>3</a:t>
            </a:r>
            <a:r>
              <a:rPr lang="en-US" sz="2800" dirty="0"/>
              <a:t> striving to preserve the </a:t>
            </a:r>
            <a:r>
              <a:rPr lang="en-US" sz="2800" dirty="0">
                <a:solidFill>
                  <a:schemeClr val="accent4"/>
                </a:solidFill>
              </a:rPr>
              <a:t>unity of the spirit </a:t>
            </a:r>
            <a:r>
              <a:rPr lang="en-US" sz="2800" dirty="0"/>
              <a:t>through the bond of peace: </a:t>
            </a:r>
            <a:r>
              <a:rPr lang="en-US" sz="2800" baseline="30000" dirty="0"/>
              <a:t>4</a:t>
            </a:r>
            <a:r>
              <a:rPr lang="en-US" sz="2800" dirty="0"/>
              <a:t> </a:t>
            </a:r>
            <a:r>
              <a:rPr lang="en-US" sz="2800" dirty="0">
                <a:solidFill>
                  <a:schemeClr val="accent4"/>
                </a:solidFill>
              </a:rPr>
              <a:t>one body and one Spirit</a:t>
            </a:r>
            <a:r>
              <a:rPr lang="en-US" sz="2800" dirty="0"/>
              <a:t>, as you were also called to the </a:t>
            </a:r>
            <a:r>
              <a:rPr lang="en-US" sz="2800" dirty="0">
                <a:solidFill>
                  <a:schemeClr val="accent4"/>
                </a:solidFill>
              </a:rPr>
              <a:t>one hope </a:t>
            </a:r>
            <a:r>
              <a:rPr lang="en-US" sz="2800" dirty="0"/>
              <a:t>of your call; </a:t>
            </a:r>
            <a:r>
              <a:rPr lang="en-US" sz="2800" baseline="30000" dirty="0"/>
              <a:t>5</a:t>
            </a:r>
            <a:r>
              <a:rPr lang="en-US" sz="2800" dirty="0"/>
              <a:t> </a:t>
            </a:r>
            <a:r>
              <a:rPr lang="en-US" sz="2800" dirty="0">
                <a:solidFill>
                  <a:schemeClr val="accent4"/>
                </a:solidFill>
              </a:rPr>
              <a:t>one Lord, one faith, one baptism; </a:t>
            </a:r>
            <a:r>
              <a:rPr lang="en-US" sz="2800" baseline="30000" dirty="0">
                <a:solidFill>
                  <a:schemeClr val="accent4"/>
                </a:solidFill>
              </a:rPr>
              <a:t>6</a:t>
            </a:r>
            <a:r>
              <a:rPr lang="en-US" sz="2800" dirty="0">
                <a:solidFill>
                  <a:schemeClr val="accent4"/>
                </a:solidFill>
              </a:rPr>
              <a:t> one God and Father of all</a:t>
            </a:r>
            <a:r>
              <a:rPr lang="en-US" sz="2800" dirty="0"/>
              <a:t>, who is over all and through all and in all.</a:t>
            </a:r>
            <a:endParaRPr lang="en-US" sz="2800" dirty="0" smtClean="0">
              <a:solidFill>
                <a:schemeClr val="accent4"/>
              </a:solidFill>
            </a:endParaRPr>
          </a:p>
        </p:txBody>
      </p:sp>
    </p:spTree>
    <p:extLst>
      <p:ext uri="{BB962C8B-B14F-4D97-AF65-F5344CB8AC3E}">
        <p14:creationId xmlns:p14="http://schemas.microsoft.com/office/powerpoint/2010/main" val="272109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One Church</a:t>
            </a:r>
            <a:endParaRPr lang="en-US" b="1" dirty="0">
              <a:solidFill>
                <a:schemeClr val="accent4"/>
              </a:solidFill>
              <a:latin typeface="Trajan Pro" panose="02020502050506020301" pitchFamily="18" charset="0"/>
            </a:endParaRPr>
          </a:p>
        </p:txBody>
      </p:sp>
      <p:sp>
        <p:nvSpPr>
          <p:cNvPr id="4" name="TextBox 3"/>
          <p:cNvSpPr txBox="1"/>
          <p:nvPr/>
        </p:nvSpPr>
        <p:spPr>
          <a:xfrm>
            <a:off x="2759674" y="2379306"/>
            <a:ext cx="8791623" cy="1815882"/>
          </a:xfrm>
          <a:prstGeom prst="rect">
            <a:avLst/>
          </a:prstGeom>
          <a:noFill/>
        </p:spPr>
        <p:txBody>
          <a:bodyPr wrap="square" rtlCol="0">
            <a:spAutoFit/>
          </a:bodyPr>
          <a:lstStyle/>
          <a:p>
            <a:r>
              <a:rPr lang="en-US" sz="2800" b="1" dirty="0">
                <a:solidFill>
                  <a:schemeClr val="accent4"/>
                </a:solidFill>
              </a:rPr>
              <a:t>Colossians 3:15 </a:t>
            </a:r>
            <a:r>
              <a:rPr lang="en-US" sz="2800" dirty="0">
                <a:solidFill>
                  <a:schemeClr val="accent4"/>
                </a:solidFill>
              </a:rPr>
              <a:t/>
            </a:r>
            <a:br>
              <a:rPr lang="en-US" sz="2800" dirty="0">
                <a:solidFill>
                  <a:schemeClr val="accent4"/>
                </a:solidFill>
              </a:rPr>
            </a:br>
            <a:r>
              <a:rPr lang="en-US" sz="2800" baseline="30000" dirty="0"/>
              <a:t>15</a:t>
            </a:r>
            <a:r>
              <a:rPr lang="en-US" sz="2800" dirty="0"/>
              <a:t> And let the peace of Christ control your hearts, the peace into which you were also called in </a:t>
            </a:r>
            <a:r>
              <a:rPr lang="en-US" sz="2800" dirty="0">
                <a:solidFill>
                  <a:schemeClr val="accent4"/>
                </a:solidFill>
              </a:rPr>
              <a:t>one body</a:t>
            </a:r>
            <a:r>
              <a:rPr lang="en-US" sz="2800" dirty="0"/>
              <a:t>. And be thankful </a:t>
            </a:r>
            <a:endParaRPr lang="en-US" sz="2800" dirty="0">
              <a:solidFill>
                <a:schemeClr val="accent4"/>
              </a:solidFill>
            </a:endParaRPr>
          </a:p>
        </p:txBody>
      </p:sp>
    </p:spTree>
    <p:extLst>
      <p:ext uri="{BB962C8B-B14F-4D97-AF65-F5344CB8AC3E}">
        <p14:creationId xmlns:p14="http://schemas.microsoft.com/office/powerpoint/2010/main" val="215076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One Church</a:t>
            </a:r>
            <a:endParaRPr lang="en-US" b="1" dirty="0">
              <a:solidFill>
                <a:schemeClr val="accent4"/>
              </a:solidFill>
              <a:latin typeface="Trajan Pro" panose="02020502050506020301" pitchFamily="18" charset="0"/>
            </a:endParaRPr>
          </a:p>
        </p:txBody>
      </p:sp>
      <p:sp>
        <p:nvSpPr>
          <p:cNvPr id="10" name="TextBox 9"/>
          <p:cNvSpPr txBox="1"/>
          <p:nvPr/>
        </p:nvSpPr>
        <p:spPr>
          <a:xfrm>
            <a:off x="1968759" y="5613997"/>
            <a:ext cx="10254343" cy="954107"/>
          </a:xfrm>
          <a:prstGeom prst="rect">
            <a:avLst/>
          </a:prstGeom>
          <a:noFill/>
        </p:spPr>
        <p:txBody>
          <a:bodyPr wrap="square" rtlCol="0">
            <a:spAutoFit/>
          </a:bodyPr>
          <a:lstStyle/>
          <a:p>
            <a:pPr algn="ctr">
              <a:defRPr/>
            </a:pPr>
            <a:r>
              <a:rPr lang="en-US" sz="2800" dirty="0" smtClean="0"/>
              <a:t>Clearly, Christ wanted one Unified Church for all, which He </a:t>
            </a:r>
          </a:p>
          <a:p>
            <a:pPr algn="ctr">
              <a:defRPr/>
            </a:pPr>
            <a:r>
              <a:rPr lang="en-US" sz="2800" dirty="0" smtClean="0"/>
              <a:t>Himself founded, and entrusted to Peter and the Apostles</a:t>
            </a: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8032" y="956656"/>
            <a:ext cx="6795796" cy="4621141"/>
          </a:xfrm>
          <a:prstGeom prst="rect">
            <a:avLst/>
          </a:prstGeom>
        </p:spPr>
      </p:pic>
    </p:spTree>
    <p:extLst>
      <p:ext uri="{BB962C8B-B14F-4D97-AF65-F5344CB8AC3E}">
        <p14:creationId xmlns:p14="http://schemas.microsoft.com/office/powerpoint/2010/main" val="3094287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How Many Churches?</a:t>
            </a:r>
            <a:endParaRPr lang="en-US" b="1" dirty="0">
              <a:solidFill>
                <a:schemeClr val="accent4"/>
              </a:solidFill>
              <a:latin typeface="Trajan Pro" panose="02020502050506020301"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8731" y="2642926"/>
            <a:ext cx="4622691" cy="3440633"/>
          </a:xfrm>
          <a:prstGeom prst="rect">
            <a:avLst/>
          </a:prstGeom>
        </p:spPr>
      </p:pic>
      <p:sp>
        <p:nvSpPr>
          <p:cNvPr id="7" name="TextBox 6"/>
          <p:cNvSpPr txBox="1"/>
          <p:nvPr/>
        </p:nvSpPr>
        <p:spPr>
          <a:xfrm>
            <a:off x="6046238" y="1913845"/>
            <a:ext cx="5085184" cy="584775"/>
          </a:xfrm>
          <a:prstGeom prst="rect">
            <a:avLst/>
          </a:prstGeom>
          <a:noFill/>
        </p:spPr>
        <p:txBody>
          <a:bodyPr wrap="square" rtlCol="0">
            <a:spAutoFit/>
          </a:bodyPr>
          <a:lstStyle/>
          <a:p>
            <a:pPr algn="r"/>
            <a:r>
              <a:rPr lang="en-US" sz="3200" dirty="0" smtClean="0"/>
              <a:t>“Oh, That’s my OLD Church.”</a:t>
            </a:r>
            <a:endParaRPr lang="en-US" sz="3200" dirty="0"/>
          </a:p>
        </p:txBody>
      </p:sp>
    </p:spTree>
    <p:extLst>
      <p:ext uri="{BB962C8B-B14F-4D97-AF65-F5344CB8AC3E}">
        <p14:creationId xmlns:p14="http://schemas.microsoft.com/office/powerpoint/2010/main" val="3810447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How Many Churches?</a:t>
            </a:r>
            <a:endParaRPr lang="en-US" b="1" dirty="0">
              <a:solidFill>
                <a:schemeClr val="accent4"/>
              </a:solidFill>
              <a:latin typeface="Trajan Pro" panose="02020502050506020301" pitchFamily="18" charset="0"/>
            </a:endParaRPr>
          </a:p>
        </p:txBody>
      </p:sp>
      <p:grpSp>
        <p:nvGrpSpPr>
          <p:cNvPr id="25" name="Group 24"/>
          <p:cNvGrpSpPr/>
          <p:nvPr/>
        </p:nvGrpSpPr>
        <p:grpSpPr>
          <a:xfrm>
            <a:off x="2499155" y="1178670"/>
            <a:ext cx="8456432" cy="1371600"/>
            <a:chOff x="3121887" y="1066703"/>
            <a:chExt cx="8456432" cy="137160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4942" y="1066703"/>
              <a:ext cx="2060200" cy="13716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02332" y="1066703"/>
              <a:ext cx="975987" cy="1371600"/>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6497" y="1066703"/>
              <a:ext cx="985837" cy="1371600"/>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3443" y="1066703"/>
              <a:ext cx="1072452" cy="1371600"/>
            </a:xfrm>
            <a:prstGeom prst="rect">
              <a:avLst/>
            </a:prstGeom>
          </p:spPr>
        </p:pic>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1887" y="1066703"/>
              <a:ext cx="2191733" cy="1371600"/>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74274" y="1066703"/>
              <a:ext cx="1133567" cy="1371600"/>
            </a:xfrm>
            <a:prstGeom prst="rect">
              <a:avLst/>
            </a:prstGeom>
          </p:spPr>
        </p:pic>
      </p:grpSp>
      <p:grpSp>
        <p:nvGrpSpPr>
          <p:cNvPr id="27" name="Group 26"/>
          <p:cNvGrpSpPr/>
          <p:nvPr/>
        </p:nvGrpSpPr>
        <p:grpSpPr>
          <a:xfrm>
            <a:off x="2765378" y="4004296"/>
            <a:ext cx="7923987" cy="1554480"/>
            <a:chOff x="3231067" y="4013632"/>
            <a:chExt cx="7923987" cy="1554480"/>
          </a:xfrm>
        </p:grpSpPr>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66124" y="4105072"/>
              <a:ext cx="1119783" cy="137160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38480" y="4105072"/>
              <a:ext cx="1083980" cy="1371600"/>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231067" y="4105072"/>
              <a:ext cx="1044633" cy="1371600"/>
            </a:xfrm>
            <a:prstGeom prst="rect">
              <a:avLst/>
            </a:prstGeom>
          </p:spPr>
        </p:pic>
        <p:pic>
          <p:nvPicPr>
            <p:cNvPr id="13" name="Picture 1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31778" y="4105072"/>
              <a:ext cx="915289" cy="1371600"/>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39153" y="4105072"/>
              <a:ext cx="1187415" cy="1371600"/>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194934" y="4105072"/>
              <a:ext cx="960120" cy="1371600"/>
            </a:xfrm>
            <a:prstGeom prst="rect">
              <a:avLst/>
            </a:prstGeom>
          </p:spPr>
        </p:pic>
        <p:pic>
          <p:nvPicPr>
            <p:cNvPr id="22" name="Picture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62489" y="4013632"/>
              <a:ext cx="1267160" cy="1554480"/>
            </a:xfrm>
            <a:prstGeom prst="rect">
              <a:avLst/>
            </a:prstGeom>
          </p:spPr>
        </p:pic>
      </p:grpSp>
      <p:grpSp>
        <p:nvGrpSpPr>
          <p:cNvPr id="26" name="Group 25"/>
          <p:cNvGrpSpPr/>
          <p:nvPr/>
        </p:nvGrpSpPr>
        <p:grpSpPr>
          <a:xfrm>
            <a:off x="2671312" y="2637788"/>
            <a:ext cx="8112118" cy="1390136"/>
            <a:chOff x="3231067" y="2525821"/>
            <a:chExt cx="8112118" cy="1390136"/>
          </a:xfrm>
        </p:grpSpPr>
        <p:pic>
          <p:nvPicPr>
            <p:cNvPr id="9" name="Picture 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231067" y="2525821"/>
              <a:ext cx="1101031" cy="1371600"/>
            </a:xfrm>
            <a:prstGeom prst="rect">
              <a:avLst/>
            </a:prstGeom>
          </p:spPr>
        </p:pic>
        <p:pic>
          <p:nvPicPr>
            <p:cNvPr id="12" name="Picture 1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634887" y="2525821"/>
              <a:ext cx="2519173" cy="1371600"/>
            </a:xfrm>
            <a:prstGeom prst="rect">
              <a:avLst/>
            </a:prstGeom>
          </p:spPr>
        </p:pic>
        <p:pic>
          <p:nvPicPr>
            <p:cNvPr id="15" name="Picture 1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475541" y="2525821"/>
              <a:ext cx="914400" cy="1390136"/>
            </a:xfrm>
            <a:prstGeom prst="rect">
              <a:avLst/>
            </a:prstGeom>
          </p:spPr>
        </p:pic>
        <p:pic>
          <p:nvPicPr>
            <p:cNvPr id="21" name="Picture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433821" y="2525821"/>
              <a:ext cx="955549" cy="1371600"/>
            </a:xfrm>
            <a:prstGeom prst="rect">
              <a:avLst/>
            </a:prstGeom>
          </p:spPr>
        </p:pic>
        <p:pic>
          <p:nvPicPr>
            <p:cNvPr id="23" name="Picture 2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495237" y="2525821"/>
              <a:ext cx="1033061" cy="1371600"/>
            </a:xfrm>
            <a:prstGeom prst="rect">
              <a:avLst/>
            </a:prstGeom>
          </p:spPr>
        </p:pic>
        <p:pic>
          <p:nvPicPr>
            <p:cNvPr id="24" name="Picture 2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241987" y="2525821"/>
              <a:ext cx="1101198" cy="1371600"/>
            </a:xfrm>
            <a:prstGeom prst="rect">
              <a:avLst/>
            </a:prstGeom>
          </p:spPr>
        </p:pic>
      </p:grpSp>
      <p:sp>
        <p:nvSpPr>
          <p:cNvPr id="2" name="TextBox 1"/>
          <p:cNvSpPr txBox="1"/>
          <p:nvPr/>
        </p:nvSpPr>
        <p:spPr>
          <a:xfrm>
            <a:off x="2127380" y="5523720"/>
            <a:ext cx="9199983" cy="954107"/>
          </a:xfrm>
          <a:prstGeom prst="rect">
            <a:avLst/>
          </a:prstGeom>
          <a:noFill/>
        </p:spPr>
        <p:txBody>
          <a:bodyPr wrap="square" rtlCol="0">
            <a:spAutoFit/>
          </a:bodyPr>
          <a:lstStyle/>
          <a:p>
            <a:pPr algn="ctr"/>
            <a:r>
              <a:rPr lang="en-US" sz="2800" dirty="0" smtClean="0"/>
              <a:t>All other Christian Churches are churches of men</a:t>
            </a:r>
          </a:p>
          <a:p>
            <a:pPr algn="ctr"/>
            <a:r>
              <a:rPr lang="en-US" sz="2800" dirty="0" smtClean="0"/>
              <a:t>who Interpreted Christ’s teachings their own way.</a:t>
            </a:r>
            <a:endParaRPr lang="en-US" sz="2800" dirty="0"/>
          </a:p>
        </p:txBody>
      </p:sp>
    </p:spTree>
    <p:extLst>
      <p:ext uri="{BB962C8B-B14F-4D97-AF65-F5344CB8AC3E}">
        <p14:creationId xmlns:p14="http://schemas.microsoft.com/office/powerpoint/2010/main" val="2117666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Many Churches</a:t>
            </a:r>
            <a:endParaRPr lang="en-US" b="1" dirty="0">
              <a:solidFill>
                <a:schemeClr val="accent4"/>
              </a:solidFill>
              <a:latin typeface="Trajan Pro" panose="02020502050506020301" pitchFamily="18" charset="0"/>
            </a:endParaRPr>
          </a:p>
        </p:txBody>
      </p:sp>
      <p:sp>
        <p:nvSpPr>
          <p:cNvPr id="7" name="TextBox 6"/>
          <p:cNvSpPr txBox="1"/>
          <p:nvPr/>
        </p:nvSpPr>
        <p:spPr>
          <a:xfrm>
            <a:off x="2304465" y="1055415"/>
            <a:ext cx="8509518" cy="584775"/>
          </a:xfrm>
          <a:prstGeom prst="rect">
            <a:avLst/>
          </a:prstGeom>
          <a:noFill/>
        </p:spPr>
        <p:txBody>
          <a:bodyPr wrap="square" rtlCol="0">
            <a:spAutoFit/>
          </a:bodyPr>
          <a:lstStyle/>
          <a:p>
            <a:pPr algn="ctr"/>
            <a:r>
              <a:rPr lang="en-US" sz="3200" dirty="0" smtClean="0"/>
              <a:t>According to scripture…</a:t>
            </a:r>
            <a:endParaRPr lang="en-US" sz="3200" b="1" dirty="0">
              <a:solidFill>
                <a:schemeClr val="accent4"/>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9718" y="1756490"/>
            <a:ext cx="5659012" cy="4244259"/>
          </a:xfrm>
          <a:prstGeom prst="rect">
            <a:avLst/>
          </a:prstGeom>
        </p:spPr>
      </p:pic>
    </p:spTree>
    <p:extLst>
      <p:ext uri="{BB962C8B-B14F-4D97-AF65-F5344CB8AC3E}">
        <p14:creationId xmlns:p14="http://schemas.microsoft.com/office/powerpoint/2010/main" val="3727422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One Church</a:t>
            </a:r>
            <a:endParaRPr lang="en-US" b="1" dirty="0">
              <a:solidFill>
                <a:schemeClr val="accent4"/>
              </a:solidFill>
              <a:latin typeface="Trajan Pro" panose="02020502050506020301" pitchFamily="18" charset="0"/>
            </a:endParaRPr>
          </a:p>
        </p:txBody>
      </p:sp>
      <p:sp>
        <p:nvSpPr>
          <p:cNvPr id="4" name="TextBox 3"/>
          <p:cNvSpPr txBox="1"/>
          <p:nvPr/>
        </p:nvSpPr>
        <p:spPr>
          <a:xfrm>
            <a:off x="2759674" y="2379306"/>
            <a:ext cx="8791623" cy="1815882"/>
          </a:xfrm>
          <a:prstGeom prst="rect">
            <a:avLst/>
          </a:prstGeom>
          <a:noFill/>
        </p:spPr>
        <p:txBody>
          <a:bodyPr wrap="square" rtlCol="0">
            <a:spAutoFit/>
          </a:bodyPr>
          <a:lstStyle/>
          <a:p>
            <a:r>
              <a:rPr lang="en-US" sz="2800" b="1" dirty="0">
                <a:solidFill>
                  <a:schemeClr val="accent4"/>
                </a:solidFill>
              </a:rPr>
              <a:t>Romans 16:17</a:t>
            </a:r>
            <a:r>
              <a:rPr lang="en-US" sz="2800" dirty="0">
                <a:solidFill>
                  <a:schemeClr val="accent4"/>
                </a:solidFill>
              </a:rPr>
              <a:t> </a:t>
            </a:r>
            <a:r>
              <a:rPr lang="en-US" sz="2800" dirty="0"/>
              <a:t/>
            </a:r>
            <a:br>
              <a:rPr lang="en-US" sz="2800" dirty="0"/>
            </a:br>
            <a:r>
              <a:rPr lang="en-US" sz="2800" baseline="30000" dirty="0"/>
              <a:t>17</a:t>
            </a:r>
            <a:r>
              <a:rPr lang="en-US" sz="2800" dirty="0"/>
              <a:t> I urge you, brothers, to watch out for those who create dissensions and obstacles, in opposition to the teaching that you learned; avoid them. </a:t>
            </a:r>
            <a:endParaRPr lang="en-US" sz="2800" dirty="0">
              <a:solidFill>
                <a:schemeClr val="accent4"/>
              </a:solidFill>
            </a:endParaRPr>
          </a:p>
        </p:txBody>
      </p:sp>
    </p:spTree>
    <p:extLst>
      <p:ext uri="{BB962C8B-B14F-4D97-AF65-F5344CB8AC3E}">
        <p14:creationId xmlns:p14="http://schemas.microsoft.com/office/powerpoint/2010/main" val="340465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One Church</a:t>
            </a:r>
            <a:endParaRPr lang="en-US" b="1" dirty="0">
              <a:solidFill>
                <a:schemeClr val="accent4"/>
              </a:solidFill>
              <a:latin typeface="Trajan Pro" panose="02020502050506020301" pitchFamily="18" charset="0"/>
            </a:endParaRPr>
          </a:p>
        </p:txBody>
      </p:sp>
      <p:sp>
        <p:nvSpPr>
          <p:cNvPr id="4" name="TextBox 3"/>
          <p:cNvSpPr txBox="1"/>
          <p:nvPr/>
        </p:nvSpPr>
        <p:spPr>
          <a:xfrm>
            <a:off x="2759674" y="2379306"/>
            <a:ext cx="8791623" cy="3970318"/>
          </a:xfrm>
          <a:prstGeom prst="rect">
            <a:avLst/>
          </a:prstGeom>
          <a:noFill/>
        </p:spPr>
        <p:txBody>
          <a:bodyPr wrap="square" rtlCol="0">
            <a:spAutoFit/>
          </a:bodyPr>
          <a:lstStyle/>
          <a:p>
            <a:r>
              <a:rPr lang="en-US" sz="2800" b="1" dirty="0" smtClean="0">
                <a:solidFill>
                  <a:schemeClr val="accent4"/>
                </a:solidFill>
              </a:rPr>
              <a:t>2 Peter 3:16:17</a:t>
            </a:r>
            <a:r>
              <a:rPr lang="en-US" sz="2800" dirty="0" smtClean="0">
                <a:solidFill>
                  <a:schemeClr val="accent4"/>
                </a:solidFill>
              </a:rPr>
              <a:t> </a:t>
            </a:r>
            <a:r>
              <a:rPr lang="en-US" sz="2800" dirty="0"/>
              <a:t/>
            </a:r>
            <a:br>
              <a:rPr lang="en-US" sz="2800" dirty="0"/>
            </a:br>
            <a:r>
              <a:rPr lang="en-US" sz="2800" baseline="30000" dirty="0" smtClean="0"/>
              <a:t>16</a:t>
            </a:r>
            <a:r>
              <a:rPr lang="en-US" sz="2800" dirty="0" smtClean="0"/>
              <a:t> speaking </a:t>
            </a:r>
            <a:r>
              <a:rPr lang="en-US" sz="2800" dirty="0"/>
              <a:t>of these </a:t>
            </a:r>
            <a:r>
              <a:rPr lang="en-US" sz="2800" dirty="0" smtClean="0"/>
              <a:t>things </a:t>
            </a:r>
            <a:r>
              <a:rPr lang="en-US" sz="2800" dirty="0"/>
              <a:t>as he does in all his letters. In them there are some things hard to understand that the ignorant and unstable distort to their own destruction, just as they do the other scriptures. </a:t>
            </a:r>
            <a:r>
              <a:rPr lang="en-US" sz="2800" baseline="30000" dirty="0" smtClean="0"/>
              <a:t>17 </a:t>
            </a:r>
            <a:r>
              <a:rPr lang="en-US" sz="2800" dirty="0" smtClean="0"/>
              <a:t>Therefore</a:t>
            </a:r>
            <a:r>
              <a:rPr lang="en-US" sz="2800" dirty="0"/>
              <a:t>, beloved, since you are forewarned, </a:t>
            </a:r>
            <a:r>
              <a:rPr lang="en-US" sz="2800" dirty="0">
                <a:solidFill>
                  <a:schemeClr val="accent4"/>
                </a:solidFill>
              </a:rPr>
              <a:t>be on your guard not to be led into the error of the unprincipled and to fall from your own stability.</a:t>
            </a:r>
          </a:p>
          <a:p>
            <a:endParaRPr lang="en-US" sz="2800" dirty="0">
              <a:solidFill>
                <a:schemeClr val="accent4"/>
              </a:solidFill>
            </a:endParaRPr>
          </a:p>
        </p:txBody>
      </p:sp>
    </p:spTree>
    <p:extLst>
      <p:ext uri="{BB962C8B-B14F-4D97-AF65-F5344CB8AC3E}">
        <p14:creationId xmlns:p14="http://schemas.microsoft.com/office/powerpoint/2010/main" val="2377240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One Church</a:t>
            </a:r>
            <a:endParaRPr lang="en-US" b="1" dirty="0">
              <a:solidFill>
                <a:schemeClr val="accent4"/>
              </a:solidFill>
              <a:latin typeface="Trajan Pro" panose="02020502050506020301" pitchFamily="18" charset="0"/>
            </a:endParaRPr>
          </a:p>
        </p:txBody>
      </p:sp>
      <p:sp>
        <p:nvSpPr>
          <p:cNvPr id="4" name="TextBox 3"/>
          <p:cNvSpPr txBox="1"/>
          <p:nvPr/>
        </p:nvSpPr>
        <p:spPr>
          <a:xfrm>
            <a:off x="2759674" y="2379306"/>
            <a:ext cx="8791623" cy="1384995"/>
          </a:xfrm>
          <a:prstGeom prst="rect">
            <a:avLst/>
          </a:prstGeom>
          <a:noFill/>
        </p:spPr>
        <p:txBody>
          <a:bodyPr wrap="square" rtlCol="0">
            <a:spAutoFit/>
          </a:bodyPr>
          <a:lstStyle/>
          <a:p>
            <a:r>
              <a:rPr lang="en-US" sz="2800" b="1" dirty="0" smtClean="0">
                <a:solidFill>
                  <a:schemeClr val="accent4"/>
                </a:solidFill>
              </a:rPr>
              <a:t>2 Peter 1:20</a:t>
            </a:r>
            <a:r>
              <a:rPr lang="en-US" sz="2800" dirty="0" smtClean="0">
                <a:solidFill>
                  <a:schemeClr val="accent4"/>
                </a:solidFill>
              </a:rPr>
              <a:t> </a:t>
            </a:r>
            <a:r>
              <a:rPr lang="en-US" sz="2800" dirty="0"/>
              <a:t/>
            </a:r>
            <a:br>
              <a:rPr lang="en-US" sz="2800" dirty="0"/>
            </a:br>
            <a:r>
              <a:rPr lang="en-US" sz="2800" baseline="30000" dirty="0" smtClean="0"/>
              <a:t>20</a:t>
            </a:r>
            <a:r>
              <a:rPr lang="en-US" sz="2800" dirty="0" smtClean="0"/>
              <a:t> </a:t>
            </a:r>
            <a:r>
              <a:rPr lang="en-US" sz="2800" dirty="0"/>
              <a:t>Know this first of all, that there is no prophecy of scripture that is a matter of personal </a:t>
            </a:r>
            <a:r>
              <a:rPr lang="en-US" sz="2800" dirty="0" smtClean="0"/>
              <a:t>interpretation</a:t>
            </a:r>
            <a:endParaRPr lang="en-US" sz="2800" dirty="0">
              <a:solidFill>
                <a:schemeClr val="accent4"/>
              </a:solidFill>
            </a:endParaRPr>
          </a:p>
        </p:txBody>
      </p:sp>
    </p:spTree>
    <p:extLst>
      <p:ext uri="{BB962C8B-B14F-4D97-AF65-F5344CB8AC3E}">
        <p14:creationId xmlns:p14="http://schemas.microsoft.com/office/powerpoint/2010/main" val="4076729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One Church</a:t>
            </a:r>
            <a:endParaRPr lang="en-US" b="1" dirty="0">
              <a:solidFill>
                <a:schemeClr val="accent4"/>
              </a:solidFill>
              <a:latin typeface="Trajan Pro" panose="02020502050506020301" pitchFamily="18" charset="0"/>
            </a:endParaRPr>
          </a:p>
        </p:txBody>
      </p:sp>
      <p:sp>
        <p:nvSpPr>
          <p:cNvPr id="4" name="TextBox 3"/>
          <p:cNvSpPr txBox="1"/>
          <p:nvPr/>
        </p:nvSpPr>
        <p:spPr>
          <a:xfrm>
            <a:off x="2759674" y="1670179"/>
            <a:ext cx="8791623" cy="2677656"/>
          </a:xfrm>
          <a:prstGeom prst="rect">
            <a:avLst/>
          </a:prstGeom>
          <a:noFill/>
        </p:spPr>
        <p:txBody>
          <a:bodyPr wrap="square" rtlCol="0">
            <a:spAutoFit/>
          </a:bodyPr>
          <a:lstStyle/>
          <a:p>
            <a:r>
              <a:rPr lang="en-US" sz="2800" b="1" dirty="0" smtClean="0">
                <a:solidFill>
                  <a:schemeClr val="accent4"/>
                </a:solidFill>
              </a:rPr>
              <a:t>Luke </a:t>
            </a:r>
            <a:r>
              <a:rPr lang="en-US" sz="2800" b="1" dirty="0">
                <a:solidFill>
                  <a:schemeClr val="accent4"/>
                </a:solidFill>
              </a:rPr>
              <a:t>24:44-45</a:t>
            </a:r>
            <a:r>
              <a:rPr lang="en-US" sz="2800" b="1" dirty="0"/>
              <a:t/>
            </a:r>
            <a:br>
              <a:rPr lang="en-US" sz="2800" b="1" dirty="0"/>
            </a:br>
            <a:r>
              <a:rPr lang="en-US" sz="2800" baseline="30000" dirty="0"/>
              <a:t>44</a:t>
            </a:r>
            <a:r>
              <a:rPr lang="en-US" sz="2800" dirty="0"/>
              <a:t> He said to them, “These are my words that I spoke to you while I was still with you, that everything written about me in the Law of Moses and in the prophets and psalms must be fulfilled.” </a:t>
            </a:r>
            <a:r>
              <a:rPr lang="en-US" sz="2800" baseline="30000" dirty="0"/>
              <a:t>45</a:t>
            </a:r>
            <a:r>
              <a:rPr lang="en-US" sz="2800" dirty="0"/>
              <a:t> </a:t>
            </a:r>
            <a:r>
              <a:rPr lang="en-US" sz="2800" b="1" dirty="0"/>
              <a:t>Then he opened their minds to understand the scriptures</a:t>
            </a:r>
            <a:r>
              <a:rPr lang="en-US" sz="2800" dirty="0" smtClean="0"/>
              <a:t>.</a:t>
            </a:r>
            <a:endParaRPr lang="en-US" sz="2800" dirty="0"/>
          </a:p>
        </p:txBody>
      </p:sp>
    </p:spTree>
    <p:extLst>
      <p:ext uri="{BB962C8B-B14F-4D97-AF65-F5344CB8AC3E}">
        <p14:creationId xmlns:p14="http://schemas.microsoft.com/office/powerpoint/2010/main" val="179871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One Church</a:t>
            </a:r>
            <a:endParaRPr lang="en-US" b="1" dirty="0">
              <a:solidFill>
                <a:schemeClr val="accent4"/>
              </a:solidFill>
              <a:latin typeface="Trajan Pro" panose="02020502050506020301" pitchFamily="18" charset="0"/>
            </a:endParaRPr>
          </a:p>
        </p:txBody>
      </p:sp>
      <p:sp>
        <p:nvSpPr>
          <p:cNvPr id="4" name="TextBox 3"/>
          <p:cNvSpPr txBox="1"/>
          <p:nvPr/>
        </p:nvSpPr>
        <p:spPr>
          <a:xfrm>
            <a:off x="2759674" y="1464906"/>
            <a:ext cx="8791623" cy="4832092"/>
          </a:xfrm>
          <a:prstGeom prst="rect">
            <a:avLst/>
          </a:prstGeom>
          <a:noFill/>
        </p:spPr>
        <p:txBody>
          <a:bodyPr wrap="square" rtlCol="0">
            <a:spAutoFit/>
          </a:bodyPr>
          <a:lstStyle/>
          <a:p>
            <a:r>
              <a:rPr lang="en-US" sz="2800" b="1" dirty="0" smtClean="0">
                <a:solidFill>
                  <a:schemeClr val="accent4"/>
                </a:solidFill>
              </a:rPr>
              <a:t>Acts 8:27-31</a:t>
            </a:r>
            <a:r>
              <a:rPr lang="en-US" sz="2800" dirty="0"/>
              <a:t/>
            </a:r>
            <a:br>
              <a:rPr lang="en-US" sz="2800" dirty="0"/>
            </a:br>
            <a:r>
              <a:rPr lang="en-US" sz="2800" baseline="30000" dirty="0" smtClean="0"/>
              <a:t>27</a:t>
            </a:r>
            <a:r>
              <a:rPr lang="en-US" sz="2800" dirty="0" smtClean="0"/>
              <a:t> …Now </a:t>
            </a:r>
            <a:r>
              <a:rPr lang="en-US" sz="2800" dirty="0"/>
              <a:t>there was an Ethiopian eunuch, a court official of the </a:t>
            </a:r>
            <a:r>
              <a:rPr lang="en-US" sz="2800" dirty="0" smtClean="0"/>
              <a:t>Candace, that </a:t>
            </a:r>
            <a:r>
              <a:rPr lang="en-US" sz="2800" dirty="0"/>
              <a:t>is, the queen of the Ethiopians, in charge of her entire treasury, who had come to Jerusalem to worship</a:t>
            </a:r>
            <a:r>
              <a:rPr lang="en-US" sz="2800" dirty="0" smtClean="0"/>
              <a:t>, </a:t>
            </a:r>
            <a:r>
              <a:rPr lang="en-US" sz="2800" baseline="30000" dirty="0"/>
              <a:t>28</a:t>
            </a:r>
            <a:r>
              <a:rPr lang="en-US" sz="2800" dirty="0" smtClean="0"/>
              <a:t> and </a:t>
            </a:r>
            <a:r>
              <a:rPr lang="en-US" sz="2800" dirty="0"/>
              <a:t>was returning home. Seated in his chariot, he was reading the prophet Isaiah. </a:t>
            </a:r>
            <a:r>
              <a:rPr lang="en-US" sz="2800" baseline="30000" dirty="0"/>
              <a:t>29</a:t>
            </a:r>
            <a:r>
              <a:rPr lang="en-US" sz="2800" dirty="0" smtClean="0"/>
              <a:t> The </a:t>
            </a:r>
            <a:r>
              <a:rPr lang="en-US" sz="2800" dirty="0"/>
              <a:t>Spirit said to Philip, “Go and join up with that chariot.” </a:t>
            </a:r>
            <a:r>
              <a:rPr lang="en-US" sz="2800" baseline="30000" dirty="0"/>
              <a:t>30</a:t>
            </a:r>
            <a:r>
              <a:rPr lang="en-US" sz="2800" dirty="0" smtClean="0"/>
              <a:t> </a:t>
            </a:r>
            <a:r>
              <a:rPr lang="en-US" sz="2800" dirty="0"/>
              <a:t>Philip ran up and heard him reading Isaiah the prophet and said, “Do you understand what you are reading?” </a:t>
            </a:r>
            <a:r>
              <a:rPr lang="en-US" sz="2800" baseline="30000" dirty="0"/>
              <a:t>31</a:t>
            </a:r>
            <a:r>
              <a:rPr lang="en-US" sz="2800" dirty="0" smtClean="0"/>
              <a:t> He </a:t>
            </a:r>
            <a:r>
              <a:rPr lang="en-US" sz="2800" dirty="0"/>
              <a:t>replied, “How can I, unless someone instructs me?” So he invited Philip to get in and sit with him</a:t>
            </a:r>
            <a:r>
              <a:rPr lang="en-US" sz="2800" dirty="0" smtClean="0"/>
              <a:t>.</a:t>
            </a:r>
            <a:endParaRPr lang="en-US" sz="2800" dirty="0">
              <a:solidFill>
                <a:schemeClr val="accent4"/>
              </a:solidFill>
            </a:endParaRPr>
          </a:p>
        </p:txBody>
      </p:sp>
    </p:spTree>
    <p:extLst>
      <p:ext uri="{BB962C8B-B14F-4D97-AF65-F5344CB8AC3E}">
        <p14:creationId xmlns:p14="http://schemas.microsoft.com/office/powerpoint/2010/main" val="1362112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One Church</a:t>
            </a:r>
            <a:endParaRPr lang="en-US" b="1" dirty="0">
              <a:solidFill>
                <a:schemeClr val="accent4"/>
              </a:solidFill>
              <a:latin typeface="Trajan Pro" panose="02020502050506020301" pitchFamily="18" charset="0"/>
            </a:endParaRPr>
          </a:p>
        </p:txBody>
      </p:sp>
      <p:sp>
        <p:nvSpPr>
          <p:cNvPr id="4" name="TextBox 3"/>
          <p:cNvSpPr txBox="1"/>
          <p:nvPr/>
        </p:nvSpPr>
        <p:spPr>
          <a:xfrm>
            <a:off x="2759674" y="1670179"/>
            <a:ext cx="8791623" cy="1815882"/>
          </a:xfrm>
          <a:prstGeom prst="rect">
            <a:avLst/>
          </a:prstGeom>
          <a:noFill/>
        </p:spPr>
        <p:txBody>
          <a:bodyPr wrap="square" rtlCol="0">
            <a:spAutoFit/>
          </a:bodyPr>
          <a:lstStyle/>
          <a:p>
            <a:r>
              <a:rPr lang="en-US" sz="2800" b="1" dirty="0" smtClean="0">
                <a:solidFill>
                  <a:schemeClr val="accent4"/>
                </a:solidFill>
              </a:rPr>
              <a:t>1 Timothy 3:15</a:t>
            </a:r>
            <a:r>
              <a:rPr lang="en-US" sz="2800" b="1" dirty="0"/>
              <a:t/>
            </a:r>
            <a:br>
              <a:rPr lang="en-US" sz="2800" b="1" dirty="0"/>
            </a:br>
            <a:r>
              <a:rPr lang="en-US" sz="2800" baseline="30000" dirty="0" smtClean="0"/>
              <a:t>15</a:t>
            </a:r>
            <a:r>
              <a:rPr lang="en-US" sz="2800" dirty="0" smtClean="0"/>
              <a:t> But if I should be delayed, you should know how to behave in the household of God, which is the Church of the living God, the </a:t>
            </a:r>
            <a:r>
              <a:rPr lang="en-US" sz="2800" dirty="0" smtClean="0">
                <a:solidFill>
                  <a:schemeClr val="accent4"/>
                </a:solidFill>
              </a:rPr>
              <a:t>pillar and foundation of the truth</a:t>
            </a:r>
            <a:r>
              <a:rPr lang="en-US" sz="2800" dirty="0" smtClean="0"/>
              <a:t>.</a:t>
            </a:r>
            <a:endParaRPr lang="en-US" sz="2800" dirty="0"/>
          </a:p>
        </p:txBody>
      </p:sp>
    </p:spTree>
    <p:extLst>
      <p:ext uri="{BB962C8B-B14F-4D97-AF65-F5344CB8AC3E}">
        <p14:creationId xmlns:p14="http://schemas.microsoft.com/office/powerpoint/2010/main" val="129911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Authoritative Church</a:t>
            </a:r>
            <a:endParaRPr lang="en-US" b="1" dirty="0">
              <a:solidFill>
                <a:schemeClr val="accent4"/>
              </a:solidFill>
              <a:latin typeface="Trajan Pro" panose="02020502050506020301" pitchFamily="18" charset="0"/>
            </a:endParaRPr>
          </a:p>
        </p:txBody>
      </p:sp>
      <p:sp>
        <p:nvSpPr>
          <p:cNvPr id="4" name="TextBox 3"/>
          <p:cNvSpPr txBox="1"/>
          <p:nvPr/>
        </p:nvSpPr>
        <p:spPr>
          <a:xfrm>
            <a:off x="2759674" y="1670179"/>
            <a:ext cx="8791623" cy="4401205"/>
          </a:xfrm>
          <a:prstGeom prst="rect">
            <a:avLst/>
          </a:prstGeom>
          <a:noFill/>
        </p:spPr>
        <p:txBody>
          <a:bodyPr wrap="square" rtlCol="0">
            <a:spAutoFit/>
          </a:bodyPr>
          <a:lstStyle/>
          <a:p>
            <a:r>
              <a:rPr lang="en-US" sz="2800" i="1" dirty="0" smtClean="0"/>
              <a:t>Old Testament Precedent</a:t>
            </a:r>
          </a:p>
          <a:p>
            <a:endParaRPr lang="en-US" sz="2800" i="1" dirty="0" smtClean="0"/>
          </a:p>
          <a:p>
            <a:r>
              <a:rPr lang="en-US" sz="2800" b="1" dirty="0" smtClean="0">
                <a:solidFill>
                  <a:schemeClr val="accent4"/>
                </a:solidFill>
              </a:rPr>
              <a:t>Isaiah 22:20-22</a:t>
            </a:r>
          </a:p>
          <a:p>
            <a:r>
              <a:rPr lang="en-US" sz="2800" baseline="30000" dirty="0" smtClean="0"/>
              <a:t>20</a:t>
            </a:r>
            <a:r>
              <a:rPr lang="en-US" sz="2800" dirty="0" smtClean="0"/>
              <a:t> On </a:t>
            </a:r>
            <a:r>
              <a:rPr lang="en-US" sz="2800" dirty="0"/>
              <a:t>that day I will summon my </a:t>
            </a:r>
            <a:r>
              <a:rPr lang="en-US" sz="2800" dirty="0" smtClean="0"/>
              <a:t>servant </a:t>
            </a:r>
            <a:r>
              <a:rPr lang="en-US" sz="2800" dirty="0" err="1" smtClean="0"/>
              <a:t>Eliakim</a:t>
            </a:r>
            <a:r>
              <a:rPr lang="en-US" sz="2800" dirty="0" smtClean="0"/>
              <a:t>, son </a:t>
            </a:r>
            <a:r>
              <a:rPr lang="en-US" sz="2800" dirty="0"/>
              <a:t>of </a:t>
            </a:r>
            <a:r>
              <a:rPr lang="en-US" sz="2800" dirty="0" err="1"/>
              <a:t>Hilkiah</a:t>
            </a:r>
            <a:r>
              <a:rPr lang="en-US" sz="2800" dirty="0" smtClean="0"/>
              <a:t>; </a:t>
            </a:r>
            <a:r>
              <a:rPr lang="en-US" sz="2800" baseline="30000" dirty="0"/>
              <a:t>21</a:t>
            </a:r>
            <a:r>
              <a:rPr lang="en-US" sz="2800" dirty="0" smtClean="0"/>
              <a:t> I </a:t>
            </a:r>
            <a:r>
              <a:rPr lang="en-US" sz="2800" dirty="0"/>
              <a:t>will clothe him with your robe</a:t>
            </a:r>
            <a:r>
              <a:rPr lang="en-US" sz="2800" dirty="0" smtClean="0"/>
              <a:t>, gird </a:t>
            </a:r>
            <a:r>
              <a:rPr lang="en-US" sz="2800" dirty="0"/>
              <a:t>him with your sash</a:t>
            </a:r>
            <a:r>
              <a:rPr lang="en-US" sz="2800" dirty="0" smtClean="0"/>
              <a:t>, confer </a:t>
            </a:r>
            <a:r>
              <a:rPr lang="en-US" sz="2800" dirty="0"/>
              <a:t>on him your authority</a:t>
            </a:r>
            <a:r>
              <a:rPr lang="en-US" sz="2800" dirty="0" smtClean="0"/>
              <a:t>. He </a:t>
            </a:r>
            <a:r>
              <a:rPr lang="en-US" sz="2800" dirty="0"/>
              <a:t>shall be a father to the inhabitants of Jerusalem</a:t>
            </a:r>
            <a:r>
              <a:rPr lang="en-US" sz="2800" dirty="0" smtClean="0"/>
              <a:t>, and </a:t>
            </a:r>
            <a:r>
              <a:rPr lang="en-US" sz="2800" dirty="0"/>
              <a:t>to the house of Judah</a:t>
            </a:r>
            <a:r>
              <a:rPr lang="en-US" sz="2800" dirty="0" smtClean="0"/>
              <a:t>. </a:t>
            </a:r>
            <a:r>
              <a:rPr lang="en-US" sz="2800" baseline="30000" dirty="0"/>
              <a:t>22</a:t>
            </a:r>
            <a:r>
              <a:rPr lang="en-US" sz="2800" dirty="0" smtClean="0"/>
              <a:t> I </a:t>
            </a:r>
            <a:r>
              <a:rPr lang="en-US" sz="2800" dirty="0"/>
              <a:t>will place </a:t>
            </a:r>
            <a:r>
              <a:rPr lang="en-US" sz="2800" dirty="0">
                <a:solidFill>
                  <a:schemeClr val="accent4"/>
                </a:solidFill>
              </a:rPr>
              <a:t>the </a:t>
            </a:r>
            <a:r>
              <a:rPr lang="en-US" sz="2800" dirty="0" smtClean="0">
                <a:solidFill>
                  <a:schemeClr val="accent4"/>
                </a:solidFill>
              </a:rPr>
              <a:t>key </a:t>
            </a:r>
            <a:r>
              <a:rPr lang="en-US" sz="2800" dirty="0">
                <a:solidFill>
                  <a:schemeClr val="accent4"/>
                </a:solidFill>
              </a:rPr>
              <a:t>of the House of David </a:t>
            </a:r>
            <a:r>
              <a:rPr lang="en-US" sz="2800" dirty="0"/>
              <a:t>on his shoulder</a:t>
            </a:r>
            <a:r>
              <a:rPr lang="en-US" sz="2800" dirty="0" smtClean="0"/>
              <a:t>; </a:t>
            </a:r>
            <a:r>
              <a:rPr lang="en-US" sz="2800" dirty="0" smtClean="0">
                <a:solidFill>
                  <a:schemeClr val="accent4"/>
                </a:solidFill>
              </a:rPr>
              <a:t>what </a:t>
            </a:r>
            <a:r>
              <a:rPr lang="en-US" sz="2800" dirty="0">
                <a:solidFill>
                  <a:schemeClr val="accent4"/>
                </a:solidFill>
              </a:rPr>
              <a:t>he opens, no one will shut</a:t>
            </a:r>
            <a:r>
              <a:rPr lang="en-US" sz="2800" dirty="0" smtClean="0">
                <a:solidFill>
                  <a:schemeClr val="accent4"/>
                </a:solidFill>
              </a:rPr>
              <a:t>, what </a:t>
            </a:r>
            <a:r>
              <a:rPr lang="en-US" sz="2800" dirty="0">
                <a:solidFill>
                  <a:schemeClr val="accent4"/>
                </a:solidFill>
              </a:rPr>
              <a:t>he shuts, no one will open</a:t>
            </a:r>
            <a:r>
              <a:rPr lang="en-US" sz="2800" dirty="0" smtClean="0"/>
              <a:t>.</a:t>
            </a:r>
            <a:endParaRPr lang="en-US" sz="2800" dirty="0"/>
          </a:p>
        </p:txBody>
      </p:sp>
    </p:spTree>
    <p:extLst>
      <p:ext uri="{BB962C8B-B14F-4D97-AF65-F5344CB8AC3E}">
        <p14:creationId xmlns:p14="http://schemas.microsoft.com/office/powerpoint/2010/main" val="1375643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Authoritative Church</a:t>
            </a:r>
            <a:endParaRPr lang="en-US" b="1" dirty="0">
              <a:solidFill>
                <a:schemeClr val="accent4"/>
              </a:solidFill>
              <a:latin typeface="Trajan Pro" panose="02020502050506020301" pitchFamily="18" charset="0"/>
            </a:endParaRPr>
          </a:p>
        </p:txBody>
      </p:sp>
      <p:sp>
        <p:nvSpPr>
          <p:cNvPr id="7" name="TextBox 6"/>
          <p:cNvSpPr txBox="1"/>
          <p:nvPr/>
        </p:nvSpPr>
        <p:spPr>
          <a:xfrm>
            <a:off x="7259215" y="1484044"/>
            <a:ext cx="4277425" cy="3477875"/>
          </a:xfrm>
          <a:prstGeom prst="rect">
            <a:avLst/>
          </a:prstGeom>
          <a:noFill/>
        </p:spPr>
        <p:txBody>
          <a:bodyPr wrap="square" rtlCol="0">
            <a:spAutoFit/>
          </a:bodyPr>
          <a:lstStyle/>
          <a:p>
            <a:r>
              <a:rPr lang="en-US" sz="2800" baseline="30000" dirty="0" smtClean="0"/>
              <a:t>19</a:t>
            </a:r>
            <a:r>
              <a:rPr lang="en-US" sz="2800" dirty="0" smtClean="0"/>
              <a:t> </a:t>
            </a:r>
            <a:r>
              <a:rPr lang="en-US" sz="2800" dirty="0"/>
              <a:t>I will give you the keys to the kingdom of heaven</a:t>
            </a:r>
            <a:r>
              <a:rPr lang="en-US" sz="2800" dirty="0" smtClean="0"/>
              <a:t>. </a:t>
            </a:r>
            <a:r>
              <a:rPr lang="en-US" sz="2800" dirty="0">
                <a:solidFill>
                  <a:schemeClr val="accent4"/>
                </a:solidFill>
              </a:rPr>
              <a:t>Whatever you bind on earth shall be bound in heaven; and whatever you loose on earth shall be loosed in heaven</a:t>
            </a:r>
            <a:r>
              <a:rPr lang="en-US" sz="2800" dirty="0"/>
              <a:t>.” </a:t>
            </a:r>
            <a:endParaRPr lang="en-US" sz="2800" dirty="0" smtClean="0"/>
          </a:p>
          <a:p>
            <a:r>
              <a:rPr lang="en-US" sz="2400" b="1" dirty="0" smtClean="0">
                <a:solidFill>
                  <a:schemeClr val="accent4"/>
                </a:solidFill>
              </a:rPr>
              <a:t>Matthew 16:19</a:t>
            </a:r>
            <a:endParaRPr lang="en-US" sz="2400" b="1" dirty="0">
              <a:solidFill>
                <a:schemeClr val="accent4"/>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719" y="1634444"/>
            <a:ext cx="4236099" cy="3177074"/>
          </a:xfrm>
          <a:prstGeom prst="rect">
            <a:avLst/>
          </a:prstGeom>
        </p:spPr>
      </p:pic>
    </p:spTree>
    <p:extLst>
      <p:ext uri="{BB962C8B-B14F-4D97-AF65-F5344CB8AC3E}">
        <p14:creationId xmlns:p14="http://schemas.microsoft.com/office/powerpoint/2010/main" val="851705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Apologetics Review</a:t>
            </a:r>
            <a:endParaRPr lang="en-US" b="1" dirty="0">
              <a:solidFill>
                <a:schemeClr val="accent4"/>
              </a:solidFill>
              <a:latin typeface="Trajan Pro" panose="02020502050506020301" pitchFamily="18" charset="0"/>
            </a:endParaRPr>
          </a:p>
        </p:txBody>
      </p:sp>
      <p:sp>
        <p:nvSpPr>
          <p:cNvPr id="5" name="TextBox 4"/>
          <p:cNvSpPr txBox="1"/>
          <p:nvPr/>
        </p:nvSpPr>
        <p:spPr>
          <a:xfrm>
            <a:off x="2759675" y="1562671"/>
            <a:ext cx="8754301" cy="3908762"/>
          </a:xfrm>
          <a:prstGeom prst="rect">
            <a:avLst/>
          </a:prstGeom>
          <a:noFill/>
        </p:spPr>
        <p:txBody>
          <a:bodyPr wrap="square" rtlCol="0">
            <a:spAutoFit/>
          </a:bodyPr>
          <a:lstStyle/>
          <a:p>
            <a:r>
              <a:rPr lang="en-US" sz="4000" dirty="0" smtClean="0">
                <a:latin typeface="Trebuchet MS" panose="020B0603020202020204" pitchFamily="34" charset="0"/>
              </a:rPr>
              <a:t>Paul teaches us…</a:t>
            </a:r>
          </a:p>
          <a:p>
            <a:endParaRPr lang="en-US" sz="3200" i="1" dirty="0">
              <a:latin typeface="Trebuchet MS" panose="020B0603020202020204" pitchFamily="34" charset="0"/>
            </a:endParaRPr>
          </a:p>
          <a:p>
            <a:r>
              <a:rPr lang="en-US" sz="3200" i="1" dirty="0" smtClean="0">
                <a:latin typeface="Trebuchet MS" panose="020B0603020202020204" pitchFamily="34" charset="0"/>
              </a:rPr>
              <a:t>“…but </a:t>
            </a:r>
            <a:r>
              <a:rPr lang="en-US" sz="3200" i="1" dirty="0">
                <a:latin typeface="Trebuchet MS" panose="020B0603020202020204" pitchFamily="34" charset="0"/>
              </a:rPr>
              <a:t>sanctify Christ as Lord in your hearts. </a:t>
            </a:r>
            <a:r>
              <a:rPr lang="en-US" sz="3200" i="1" dirty="0">
                <a:solidFill>
                  <a:schemeClr val="accent4"/>
                </a:solidFill>
                <a:latin typeface="Trebuchet MS" panose="020B0603020202020204" pitchFamily="34" charset="0"/>
              </a:rPr>
              <a:t>Always be ready to give an explanation to anyone who asks you for a reason for your hope</a:t>
            </a:r>
            <a:r>
              <a:rPr lang="en-US" sz="3200" i="1" dirty="0" smtClean="0">
                <a:solidFill>
                  <a:schemeClr val="accent4"/>
                </a:solidFill>
                <a:latin typeface="Trebuchet MS" panose="020B0603020202020204" pitchFamily="34" charset="0"/>
              </a:rPr>
              <a:t>,”</a:t>
            </a:r>
          </a:p>
          <a:p>
            <a:endParaRPr lang="en-US" sz="2400" b="1" i="1" dirty="0" smtClean="0">
              <a:latin typeface="Trebuchet MS" panose="020B0603020202020204" pitchFamily="34" charset="0"/>
            </a:endParaRPr>
          </a:p>
          <a:p>
            <a:r>
              <a:rPr lang="en-US" sz="2400" b="1" i="1" dirty="0" smtClean="0">
                <a:latin typeface="Trebuchet MS" panose="020B0603020202020204" pitchFamily="34" charset="0"/>
              </a:rPr>
              <a:t>1 Peter 3:15 </a:t>
            </a:r>
            <a:endParaRPr lang="en-US" sz="2400" b="1" dirty="0">
              <a:latin typeface="Trebuchet MS" panose="020B0603020202020204" pitchFamily="34" charset="0"/>
            </a:endParaRPr>
          </a:p>
        </p:txBody>
      </p:sp>
    </p:spTree>
    <p:extLst>
      <p:ext uri="{BB962C8B-B14F-4D97-AF65-F5344CB8AC3E}">
        <p14:creationId xmlns:p14="http://schemas.microsoft.com/office/powerpoint/2010/main" val="3721727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4161"/>
          <a:stretch/>
        </p:blipFill>
        <p:spPr>
          <a:xfrm>
            <a:off x="4062849" y="939114"/>
            <a:ext cx="8129150" cy="5918886"/>
          </a:xfrm>
          <a:prstGeom prst="rect">
            <a:avLst/>
          </a:prstGeom>
        </p:spPr>
      </p:pic>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Authoritative Church</a:t>
            </a:r>
            <a:endParaRPr lang="en-US" b="1" dirty="0">
              <a:solidFill>
                <a:schemeClr val="accent4"/>
              </a:solidFill>
              <a:latin typeface="Trajan Pro" panose="02020502050506020301" pitchFamily="18" charset="0"/>
            </a:endParaRPr>
          </a:p>
        </p:txBody>
      </p:sp>
      <p:sp>
        <p:nvSpPr>
          <p:cNvPr id="7" name="TextBox 6"/>
          <p:cNvSpPr txBox="1"/>
          <p:nvPr/>
        </p:nvSpPr>
        <p:spPr>
          <a:xfrm>
            <a:off x="2759675" y="1398330"/>
            <a:ext cx="4135647" cy="3108543"/>
          </a:xfrm>
          <a:prstGeom prst="rect">
            <a:avLst/>
          </a:prstGeom>
          <a:noFill/>
        </p:spPr>
        <p:txBody>
          <a:bodyPr wrap="square" rtlCol="0">
            <a:spAutoFit/>
          </a:bodyPr>
          <a:lstStyle/>
          <a:p>
            <a:r>
              <a:rPr lang="en-US" sz="2800" dirty="0" smtClean="0"/>
              <a:t>What if I gave you my car keys and said, “Here is my car.  I trust you to use it as you would your own. You will decide who may ride in it and you will decide who may not.”?</a:t>
            </a:r>
          </a:p>
        </p:txBody>
      </p:sp>
    </p:spTree>
    <p:extLst>
      <p:ext uri="{BB962C8B-B14F-4D97-AF65-F5344CB8AC3E}">
        <p14:creationId xmlns:p14="http://schemas.microsoft.com/office/powerpoint/2010/main" val="399883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Authoritative Church</a:t>
            </a:r>
            <a:endParaRPr lang="en-US" b="1" dirty="0">
              <a:solidFill>
                <a:schemeClr val="accent4"/>
              </a:solidFill>
              <a:latin typeface="Trajan Pro" panose="02020502050506020301" pitchFamily="18" charset="0"/>
            </a:endParaRPr>
          </a:p>
        </p:txBody>
      </p:sp>
      <p:sp>
        <p:nvSpPr>
          <p:cNvPr id="4" name="TextBox 3"/>
          <p:cNvSpPr txBox="1"/>
          <p:nvPr/>
        </p:nvSpPr>
        <p:spPr>
          <a:xfrm>
            <a:off x="2759674" y="1670179"/>
            <a:ext cx="8791623" cy="4401205"/>
          </a:xfrm>
          <a:prstGeom prst="rect">
            <a:avLst/>
          </a:prstGeom>
          <a:noFill/>
        </p:spPr>
        <p:txBody>
          <a:bodyPr wrap="square" rtlCol="0">
            <a:spAutoFit/>
          </a:bodyPr>
          <a:lstStyle/>
          <a:p>
            <a:r>
              <a:rPr lang="en-US" sz="2800" i="1" dirty="0" smtClean="0"/>
              <a:t>Jesus </a:t>
            </a:r>
            <a:r>
              <a:rPr lang="en-US" sz="2800" i="1" dirty="0"/>
              <a:t>Delegates all power to the </a:t>
            </a:r>
            <a:r>
              <a:rPr lang="en-US" sz="2800" i="1" dirty="0" smtClean="0"/>
              <a:t>Apostles</a:t>
            </a:r>
          </a:p>
          <a:p>
            <a:endParaRPr lang="en-US" sz="2800" b="1" dirty="0" smtClean="0">
              <a:solidFill>
                <a:schemeClr val="accent4"/>
              </a:solidFill>
            </a:endParaRPr>
          </a:p>
          <a:p>
            <a:r>
              <a:rPr lang="en-US" sz="2800" b="1" dirty="0" smtClean="0">
                <a:solidFill>
                  <a:schemeClr val="accent4"/>
                </a:solidFill>
              </a:rPr>
              <a:t>Matthew</a:t>
            </a:r>
            <a:r>
              <a:rPr lang="en-US" sz="2800" b="1" dirty="0">
                <a:solidFill>
                  <a:schemeClr val="accent4"/>
                </a:solidFill>
              </a:rPr>
              <a:t> </a:t>
            </a:r>
            <a:r>
              <a:rPr lang="en-US" sz="2800" b="1" dirty="0" smtClean="0">
                <a:solidFill>
                  <a:schemeClr val="accent4"/>
                </a:solidFill>
              </a:rPr>
              <a:t>28:18-20</a:t>
            </a:r>
            <a:r>
              <a:rPr lang="en-US" sz="2800" dirty="0"/>
              <a:t/>
            </a:r>
            <a:br>
              <a:rPr lang="en-US" sz="2800" dirty="0"/>
            </a:br>
            <a:r>
              <a:rPr lang="en-US" sz="2800" baseline="30000" dirty="0"/>
              <a:t>18</a:t>
            </a:r>
            <a:r>
              <a:rPr lang="en-US" sz="2800" dirty="0"/>
              <a:t> Then Jesus approached and said to them, “</a:t>
            </a:r>
            <a:r>
              <a:rPr lang="en-US" sz="2800" dirty="0">
                <a:solidFill>
                  <a:schemeClr val="accent4"/>
                </a:solidFill>
              </a:rPr>
              <a:t>All power in heaven and on earth has been given to me. </a:t>
            </a:r>
            <a:r>
              <a:rPr lang="en-US" sz="2800" baseline="30000" dirty="0"/>
              <a:t>19</a:t>
            </a:r>
            <a:r>
              <a:rPr lang="en-US" sz="2800" dirty="0"/>
              <a:t> Go, therefore, and make disciples of all nations, baptizing them in the name of the Father, and of the Son, and of the holy Spirit, </a:t>
            </a:r>
            <a:r>
              <a:rPr lang="en-US" sz="2800" baseline="30000" dirty="0"/>
              <a:t>20</a:t>
            </a:r>
            <a:r>
              <a:rPr lang="en-US" sz="2800" dirty="0"/>
              <a:t> teaching them to observe all that I have commanded you. And behold, </a:t>
            </a:r>
            <a:r>
              <a:rPr lang="en-US" sz="2800" dirty="0">
                <a:solidFill>
                  <a:schemeClr val="accent4"/>
                </a:solidFill>
              </a:rPr>
              <a:t>I am with you always, until the end of the age.</a:t>
            </a:r>
            <a:r>
              <a:rPr lang="en-US" sz="2800" dirty="0"/>
              <a:t>” </a:t>
            </a:r>
            <a:endParaRPr lang="en-US" sz="2800" dirty="0" smtClean="0">
              <a:solidFill>
                <a:schemeClr val="accent4"/>
              </a:solidFill>
            </a:endParaRPr>
          </a:p>
        </p:txBody>
      </p:sp>
    </p:spTree>
    <p:extLst>
      <p:ext uri="{BB962C8B-B14F-4D97-AF65-F5344CB8AC3E}">
        <p14:creationId xmlns:p14="http://schemas.microsoft.com/office/powerpoint/2010/main" val="421527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Authoritative Church</a:t>
            </a:r>
            <a:endParaRPr lang="en-US" b="1" dirty="0">
              <a:solidFill>
                <a:schemeClr val="accent4"/>
              </a:solidFill>
              <a:latin typeface="Trajan Pro" panose="02020502050506020301" pitchFamily="18" charset="0"/>
            </a:endParaRPr>
          </a:p>
        </p:txBody>
      </p:sp>
      <p:sp>
        <p:nvSpPr>
          <p:cNvPr id="4" name="TextBox 3"/>
          <p:cNvSpPr txBox="1"/>
          <p:nvPr/>
        </p:nvSpPr>
        <p:spPr>
          <a:xfrm>
            <a:off x="2759674" y="1670179"/>
            <a:ext cx="8791623" cy="2677656"/>
          </a:xfrm>
          <a:prstGeom prst="rect">
            <a:avLst/>
          </a:prstGeom>
          <a:noFill/>
        </p:spPr>
        <p:txBody>
          <a:bodyPr wrap="square" rtlCol="0">
            <a:spAutoFit/>
          </a:bodyPr>
          <a:lstStyle/>
          <a:p>
            <a:r>
              <a:rPr lang="en-US" sz="2800" i="1" dirty="0"/>
              <a:t>Power to </a:t>
            </a:r>
            <a:r>
              <a:rPr lang="en-US" sz="2800" i="1" dirty="0" smtClean="0"/>
              <a:t>discipline</a:t>
            </a:r>
          </a:p>
          <a:p>
            <a:endParaRPr lang="en-US" sz="2800" b="1" dirty="0" smtClean="0">
              <a:solidFill>
                <a:schemeClr val="accent4"/>
              </a:solidFill>
            </a:endParaRPr>
          </a:p>
          <a:p>
            <a:r>
              <a:rPr lang="en-US" sz="2800" b="1" dirty="0" smtClean="0">
                <a:solidFill>
                  <a:schemeClr val="accent4"/>
                </a:solidFill>
              </a:rPr>
              <a:t>Matthew</a:t>
            </a:r>
            <a:r>
              <a:rPr lang="en-US" sz="2800" b="1" dirty="0">
                <a:solidFill>
                  <a:schemeClr val="accent4"/>
                </a:solidFill>
              </a:rPr>
              <a:t> 18:17</a:t>
            </a:r>
            <a:r>
              <a:rPr lang="en-US" sz="2800" dirty="0"/>
              <a:t/>
            </a:r>
            <a:br>
              <a:rPr lang="en-US" sz="2800" dirty="0"/>
            </a:br>
            <a:r>
              <a:rPr lang="en-US" sz="2800" baseline="30000" dirty="0" smtClean="0"/>
              <a:t>17</a:t>
            </a:r>
            <a:r>
              <a:rPr lang="en-US" sz="2800" dirty="0" smtClean="0"/>
              <a:t> </a:t>
            </a:r>
            <a:r>
              <a:rPr lang="en-US" sz="2800" dirty="0"/>
              <a:t>If he refuses to listen to them, </a:t>
            </a:r>
            <a:r>
              <a:rPr lang="en-US" sz="2800" dirty="0">
                <a:solidFill>
                  <a:schemeClr val="accent4"/>
                </a:solidFill>
              </a:rPr>
              <a:t>tell the church</a:t>
            </a:r>
            <a:r>
              <a:rPr lang="en-US" sz="2800" dirty="0"/>
              <a:t>. If he refuses to listen even to the church, then treat him as you would a Gentile or a tax collector. </a:t>
            </a:r>
            <a:endParaRPr lang="en-US" sz="2800" dirty="0" smtClean="0">
              <a:solidFill>
                <a:schemeClr val="accent4"/>
              </a:solidFill>
            </a:endParaRPr>
          </a:p>
        </p:txBody>
      </p:sp>
    </p:spTree>
    <p:extLst>
      <p:ext uri="{BB962C8B-B14F-4D97-AF65-F5344CB8AC3E}">
        <p14:creationId xmlns:p14="http://schemas.microsoft.com/office/powerpoint/2010/main" val="2274748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Authoritative Church</a:t>
            </a:r>
            <a:endParaRPr lang="en-US" b="1" dirty="0">
              <a:solidFill>
                <a:schemeClr val="accent4"/>
              </a:solidFill>
              <a:latin typeface="Trajan Pro" panose="02020502050506020301" pitchFamily="18" charset="0"/>
            </a:endParaRPr>
          </a:p>
        </p:txBody>
      </p:sp>
      <p:sp>
        <p:nvSpPr>
          <p:cNvPr id="4" name="TextBox 3"/>
          <p:cNvSpPr txBox="1"/>
          <p:nvPr/>
        </p:nvSpPr>
        <p:spPr>
          <a:xfrm>
            <a:off x="2759674" y="1670179"/>
            <a:ext cx="8791623" cy="2677656"/>
          </a:xfrm>
          <a:prstGeom prst="rect">
            <a:avLst/>
          </a:prstGeom>
          <a:noFill/>
        </p:spPr>
        <p:txBody>
          <a:bodyPr wrap="square" rtlCol="0">
            <a:spAutoFit/>
          </a:bodyPr>
          <a:lstStyle/>
          <a:p>
            <a:r>
              <a:rPr lang="en-US" sz="2800" i="1" dirty="0"/>
              <a:t>power to </a:t>
            </a:r>
            <a:r>
              <a:rPr lang="en-US" sz="2800" i="1" dirty="0" smtClean="0"/>
              <a:t>legislate</a:t>
            </a:r>
          </a:p>
          <a:p>
            <a:endParaRPr lang="en-US" sz="2800" b="1" dirty="0" smtClean="0">
              <a:solidFill>
                <a:schemeClr val="accent4"/>
              </a:solidFill>
            </a:endParaRPr>
          </a:p>
          <a:p>
            <a:r>
              <a:rPr lang="en-US" sz="2800" b="1" dirty="0" smtClean="0">
                <a:solidFill>
                  <a:schemeClr val="accent4"/>
                </a:solidFill>
              </a:rPr>
              <a:t>Matthew</a:t>
            </a:r>
            <a:r>
              <a:rPr lang="en-US" sz="2800" b="1" dirty="0">
                <a:solidFill>
                  <a:schemeClr val="accent4"/>
                </a:solidFill>
              </a:rPr>
              <a:t> 18:18</a:t>
            </a:r>
            <a:r>
              <a:rPr lang="en-US" sz="2800" dirty="0"/>
              <a:t/>
            </a:r>
            <a:br>
              <a:rPr lang="en-US" sz="2800" dirty="0"/>
            </a:br>
            <a:r>
              <a:rPr lang="en-US" sz="2800" baseline="30000" dirty="0" smtClean="0"/>
              <a:t>18</a:t>
            </a:r>
            <a:r>
              <a:rPr lang="en-US" sz="2800" dirty="0" smtClean="0"/>
              <a:t> </a:t>
            </a:r>
            <a:r>
              <a:rPr lang="en-US" sz="2800" dirty="0"/>
              <a:t>Amen, I say to you, whatever you bind on earth shall be bound in heaven, and whatever you loose on earth shall be loosed in heaven.</a:t>
            </a:r>
            <a:endParaRPr lang="en-US" sz="2800" dirty="0" smtClean="0">
              <a:solidFill>
                <a:schemeClr val="accent4"/>
              </a:solidFill>
            </a:endParaRPr>
          </a:p>
        </p:txBody>
      </p:sp>
    </p:spTree>
    <p:extLst>
      <p:ext uri="{BB962C8B-B14F-4D97-AF65-F5344CB8AC3E}">
        <p14:creationId xmlns:p14="http://schemas.microsoft.com/office/powerpoint/2010/main" val="2594985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Authoritative Church</a:t>
            </a:r>
            <a:endParaRPr lang="en-US" b="1" dirty="0">
              <a:solidFill>
                <a:schemeClr val="accent4"/>
              </a:solidFill>
              <a:latin typeface="Trajan Pro" panose="02020502050506020301" pitchFamily="18" charset="0"/>
            </a:endParaRPr>
          </a:p>
        </p:txBody>
      </p:sp>
      <p:sp>
        <p:nvSpPr>
          <p:cNvPr id="4" name="TextBox 3"/>
          <p:cNvSpPr txBox="1"/>
          <p:nvPr/>
        </p:nvSpPr>
        <p:spPr>
          <a:xfrm>
            <a:off x="2759674" y="1670179"/>
            <a:ext cx="8791623" cy="2677656"/>
          </a:xfrm>
          <a:prstGeom prst="rect">
            <a:avLst/>
          </a:prstGeom>
          <a:noFill/>
        </p:spPr>
        <p:txBody>
          <a:bodyPr wrap="square" rtlCol="0">
            <a:spAutoFit/>
          </a:bodyPr>
          <a:lstStyle/>
          <a:p>
            <a:r>
              <a:rPr lang="en-US" sz="2800" i="1" dirty="0"/>
              <a:t>power to speak with Christ’s </a:t>
            </a:r>
            <a:r>
              <a:rPr lang="en-US" sz="2800" i="1" dirty="0" smtClean="0"/>
              <a:t>voice</a:t>
            </a:r>
          </a:p>
          <a:p>
            <a:endParaRPr lang="en-US" sz="2800" b="1" i="1" dirty="0"/>
          </a:p>
          <a:p>
            <a:r>
              <a:rPr lang="en-US" sz="2800" b="1" dirty="0" smtClean="0">
                <a:solidFill>
                  <a:schemeClr val="accent4"/>
                </a:solidFill>
              </a:rPr>
              <a:t>Luke</a:t>
            </a:r>
            <a:r>
              <a:rPr lang="en-US" sz="2800" b="1" dirty="0">
                <a:solidFill>
                  <a:schemeClr val="accent4"/>
                </a:solidFill>
              </a:rPr>
              <a:t> 10:16</a:t>
            </a:r>
            <a:r>
              <a:rPr lang="en-US" sz="2800" dirty="0"/>
              <a:t/>
            </a:r>
            <a:br>
              <a:rPr lang="en-US" sz="2800" dirty="0"/>
            </a:br>
            <a:r>
              <a:rPr lang="en-US" sz="2800" baseline="30000" dirty="0" smtClean="0"/>
              <a:t>16</a:t>
            </a:r>
            <a:r>
              <a:rPr lang="en-US" sz="2800" dirty="0"/>
              <a:t> Whoever listens to you listens to me. Whoever rejects you rejects me. And whoever rejects me rejects the one who sent me.”</a:t>
            </a:r>
            <a:endParaRPr lang="en-US" sz="2800" dirty="0" smtClean="0">
              <a:solidFill>
                <a:schemeClr val="accent4"/>
              </a:solidFill>
            </a:endParaRPr>
          </a:p>
        </p:txBody>
      </p:sp>
    </p:spTree>
    <p:extLst>
      <p:ext uri="{BB962C8B-B14F-4D97-AF65-F5344CB8AC3E}">
        <p14:creationId xmlns:p14="http://schemas.microsoft.com/office/powerpoint/2010/main" val="297303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Authoritative Church</a:t>
            </a:r>
            <a:endParaRPr lang="en-US" b="1" dirty="0">
              <a:solidFill>
                <a:schemeClr val="accent4"/>
              </a:solidFill>
              <a:latin typeface="Trajan Pro" panose="02020502050506020301" pitchFamily="18" charset="0"/>
            </a:endParaRPr>
          </a:p>
        </p:txBody>
      </p:sp>
      <p:sp>
        <p:nvSpPr>
          <p:cNvPr id="4" name="TextBox 3"/>
          <p:cNvSpPr txBox="1"/>
          <p:nvPr/>
        </p:nvSpPr>
        <p:spPr>
          <a:xfrm>
            <a:off x="2759674" y="1670179"/>
            <a:ext cx="8791623" cy="3539430"/>
          </a:xfrm>
          <a:prstGeom prst="rect">
            <a:avLst/>
          </a:prstGeom>
          <a:noFill/>
        </p:spPr>
        <p:txBody>
          <a:bodyPr wrap="square" rtlCol="0">
            <a:spAutoFit/>
          </a:bodyPr>
          <a:lstStyle/>
          <a:p>
            <a:r>
              <a:rPr lang="en-US" sz="2800" i="1" dirty="0"/>
              <a:t>power to </a:t>
            </a:r>
            <a:r>
              <a:rPr lang="en-US" sz="2800" i="1" dirty="0" smtClean="0"/>
              <a:t>forgive sins</a:t>
            </a:r>
          </a:p>
          <a:p>
            <a:endParaRPr lang="en-US" sz="2800" b="1" i="1" dirty="0"/>
          </a:p>
          <a:p>
            <a:r>
              <a:rPr lang="en-US" sz="2800" b="1" dirty="0" smtClean="0">
                <a:solidFill>
                  <a:schemeClr val="accent4"/>
                </a:solidFill>
              </a:rPr>
              <a:t>John 20:21-23</a:t>
            </a:r>
          </a:p>
          <a:p>
            <a:r>
              <a:rPr lang="en-US" sz="2800" baseline="30000" dirty="0" smtClean="0"/>
              <a:t>21</a:t>
            </a:r>
            <a:r>
              <a:rPr lang="en-US" sz="2800" dirty="0" smtClean="0"/>
              <a:t> </a:t>
            </a:r>
            <a:r>
              <a:rPr lang="en-US" sz="2800" dirty="0"/>
              <a:t>[Jesus] said to them again</a:t>
            </a:r>
            <a:r>
              <a:rPr lang="en-US" sz="2800" dirty="0" smtClean="0"/>
              <a:t>, </a:t>
            </a:r>
            <a:r>
              <a:rPr lang="en-US" sz="2800" dirty="0"/>
              <a:t>“Peace be with you. As the Father has sent me, so I send you.” </a:t>
            </a:r>
            <a:r>
              <a:rPr lang="en-US" sz="2800" baseline="30000" dirty="0" smtClean="0"/>
              <a:t>22 </a:t>
            </a:r>
            <a:r>
              <a:rPr lang="en-US" sz="2800" dirty="0" smtClean="0"/>
              <a:t>And </a:t>
            </a:r>
            <a:r>
              <a:rPr lang="en-US" sz="2800" dirty="0"/>
              <a:t>when he had said this, he breathed on them and said to them</a:t>
            </a:r>
            <a:r>
              <a:rPr lang="en-US" sz="2800" dirty="0" smtClean="0"/>
              <a:t>, </a:t>
            </a:r>
            <a:r>
              <a:rPr lang="en-US" sz="2800" dirty="0"/>
              <a:t>“Receive the holy Spirit. </a:t>
            </a:r>
            <a:r>
              <a:rPr lang="en-US" sz="2800" baseline="30000" dirty="0"/>
              <a:t>23</a:t>
            </a:r>
            <a:r>
              <a:rPr lang="en-US" sz="2800" dirty="0" smtClean="0"/>
              <a:t> </a:t>
            </a:r>
            <a:r>
              <a:rPr lang="en-US" sz="2800" dirty="0">
                <a:solidFill>
                  <a:schemeClr val="accent4"/>
                </a:solidFill>
              </a:rPr>
              <a:t>Whose sins you forgive are forgiven them, and whose sins you retain are retained</a:t>
            </a:r>
            <a:r>
              <a:rPr lang="en-US" sz="2800" dirty="0"/>
              <a:t>.” </a:t>
            </a:r>
            <a:endParaRPr lang="en-US" sz="2800" dirty="0" smtClean="0">
              <a:solidFill>
                <a:schemeClr val="accent4"/>
              </a:solidFill>
            </a:endParaRPr>
          </a:p>
        </p:txBody>
      </p:sp>
    </p:spTree>
    <p:extLst>
      <p:ext uri="{BB962C8B-B14F-4D97-AF65-F5344CB8AC3E}">
        <p14:creationId xmlns:p14="http://schemas.microsoft.com/office/powerpoint/2010/main" val="63695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Authoritative Church</a:t>
            </a:r>
            <a:endParaRPr lang="en-US" b="1" dirty="0">
              <a:solidFill>
                <a:schemeClr val="accent4"/>
              </a:solidFill>
              <a:latin typeface="Trajan Pro" panose="02020502050506020301" pitchFamily="18" charset="0"/>
            </a:endParaRPr>
          </a:p>
        </p:txBody>
      </p:sp>
      <p:sp>
        <p:nvSpPr>
          <p:cNvPr id="4" name="TextBox 3"/>
          <p:cNvSpPr txBox="1"/>
          <p:nvPr/>
        </p:nvSpPr>
        <p:spPr>
          <a:xfrm>
            <a:off x="2759674" y="1670179"/>
            <a:ext cx="8791623" cy="3539430"/>
          </a:xfrm>
          <a:prstGeom prst="rect">
            <a:avLst/>
          </a:prstGeom>
          <a:noFill/>
        </p:spPr>
        <p:txBody>
          <a:bodyPr wrap="square" rtlCol="0">
            <a:spAutoFit/>
          </a:bodyPr>
          <a:lstStyle/>
          <a:p>
            <a:r>
              <a:rPr lang="en-US" sz="2800" i="1" dirty="0"/>
              <a:t>Power to offer sacrifice (Eucharist)</a:t>
            </a:r>
            <a:r>
              <a:rPr lang="en-US" sz="2800" dirty="0"/>
              <a:t/>
            </a:r>
            <a:br>
              <a:rPr lang="en-US" sz="2800" dirty="0"/>
            </a:br>
            <a:endParaRPr lang="en-US" sz="2800" dirty="0" smtClean="0"/>
          </a:p>
          <a:p>
            <a:r>
              <a:rPr lang="en-US" sz="2800" b="1" dirty="0" smtClean="0">
                <a:solidFill>
                  <a:schemeClr val="accent4"/>
                </a:solidFill>
              </a:rPr>
              <a:t>1</a:t>
            </a:r>
            <a:r>
              <a:rPr lang="en-US" sz="2800" b="1" dirty="0">
                <a:solidFill>
                  <a:schemeClr val="accent4"/>
                </a:solidFill>
              </a:rPr>
              <a:t> Corinthians 11:23-24</a:t>
            </a:r>
            <a:r>
              <a:rPr lang="en-US" sz="2800" dirty="0"/>
              <a:t/>
            </a:r>
            <a:br>
              <a:rPr lang="en-US" sz="2800" dirty="0"/>
            </a:br>
            <a:r>
              <a:rPr lang="en-US" sz="2800" baseline="30000" dirty="0" smtClean="0"/>
              <a:t>23</a:t>
            </a:r>
            <a:r>
              <a:rPr lang="en-US" sz="2800" dirty="0" smtClean="0"/>
              <a:t> </a:t>
            </a:r>
            <a:r>
              <a:rPr lang="en-US" sz="2800" dirty="0"/>
              <a:t>For I received from the Lord what I also handed on to you, that the Lord Jesus, on the night he was handed over, took bread, </a:t>
            </a:r>
            <a:r>
              <a:rPr lang="en-US" sz="2800" baseline="30000" dirty="0"/>
              <a:t>24</a:t>
            </a:r>
            <a:r>
              <a:rPr lang="en-US" sz="2800" dirty="0"/>
              <a:t> and, after he had given thanks, broke it and said, “This is my body that is for you. Do this in remembrance of me.” </a:t>
            </a:r>
            <a:endParaRPr lang="en-US" sz="2800" dirty="0" smtClean="0">
              <a:solidFill>
                <a:schemeClr val="accent4"/>
              </a:solidFill>
            </a:endParaRPr>
          </a:p>
        </p:txBody>
      </p:sp>
    </p:spTree>
    <p:extLst>
      <p:ext uri="{BB962C8B-B14F-4D97-AF65-F5344CB8AC3E}">
        <p14:creationId xmlns:p14="http://schemas.microsoft.com/office/powerpoint/2010/main" val="411651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Authoritative Church</a:t>
            </a:r>
            <a:endParaRPr lang="en-US" b="1" dirty="0">
              <a:solidFill>
                <a:schemeClr val="accent4"/>
              </a:solidFill>
              <a:latin typeface="Trajan Pro" panose="02020502050506020301" pitchFamily="18"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8367" r="8057"/>
          <a:stretch/>
        </p:blipFill>
        <p:spPr>
          <a:xfrm>
            <a:off x="6811347" y="1916924"/>
            <a:ext cx="5374433" cy="4226768"/>
          </a:xfrm>
          <a:prstGeom prst="rect">
            <a:avLst/>
          </a:prstGeom>
        </p:spPr>
      </p:pic>
      <p:sp>
        <p:nvSpPr>
          <p:cNvPr id="4" name="TextBox 3"/>
          <p:cNvSpPr txBox="1"/>
          <p:nvPr/>
        </p:nvSpPr>
        <p:spPr>
          <a:xfrm>
            <a:off x="2796993" y="1082350"/>
            <a:ext cx="7961204" cy="1384995"/>
          </a:xfrm>
          <a:prstGeom prst="rect">
            <a:avLst/>
          </a:prstGeom>
          <a:noFill/>
        </p:spPr>
        <p:txBody>
          <a:bodyPr wrap="square" rtlCol="0">
            <a:spAutoFit/>
          </a:bodyPr>
          <a:lstStyle/>
          <a:p>
            <a:r>
              <a:rPr lang="en-US" sz="2800" dirty="0" smtClean="0"/>
              <a:t>All of this power and more was given to the Apostles directly by Christ to hand down to their successors </a:t>
            </a:r>
          </a:p>
          <a:p>
            <a:r>
              <a:rPr lang="en-US" sz="2800" dirty="0" smtClean="0"/>
              <a:t>until the end of the age.</a:t>
            </a:r>
            <a:endParaRPr lang="en-US" sz="2800" dirty="0" smtClean="0">
              <a:solidFill>
                <a:schemeClr val="accent4"/>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6360" y="2532662"/>
            <a:ext cx="5416546" cy="3611030"/>
          </a:xfrm>
          <a:prstGeom prst="rect">
            <a:avLst/>
          </a:prstGeom>
        </p:spPr>
      </p:pic>
    </p:spTree>
    <p:extLst>
      <p:ext uri="{BB962C8B-B14F-4D97-AF65-F5344CB8AC3E}">
        <p14:creationId xmlns:p14="http://schemas.microsoft.com/office/powerpoint/2010/main" val="245340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Apostolic Succession</a:t>
            </a:r>
            <a:endParaRPr lang="en-US" b="1" dirty="0">
              <a:solidFill>
                <a:schemeClr val="accent4"/>
              </a:solidFill>
              <a:latin typeface="Trajan Pro" panose="02020502050506020301" pitchFamily="18" charset="0"/>
            </a:endParaRPr>
          </a:p>
        </p:txBody>
      </p:sp>
      <p:sp>
        <p:nvSpPr>
          <p:cNvPr id="4" name="TextBox 3"/>
          <p:cNvSpPr txBox="1"/>
          <p:nvPr/>
        </p:nvSpPr>
        <p:spPr>
          <a:xfrm>
            <a:off x="2796993" y="1082350"/>
            <a:ext cx="7961204" cy="523220"/>
          </a:xfrm>
          <a:prstGeom prst="rect">
            <a:avLst/>
          </a:prstGeom>
          <a:noFill/>
        </p:spPr>
        <p:txBody>
          <a:bodyPr wrap="square" rtlCol="0">
            <a:spAutoFit/>
          </a:bodyPr>
          <a:lstStyle/>
          <a:p>
            <a:r>
              <a:rPr lang="en-US" sz="2800" dirty="0" smtClean="0"/>
              <a:t>Next session…</a:t>
            </a:r>
            <a:endParaRPr lang="en-US" sz="2800" dirty="0" smtClean="0">
              <a:solidFill>
                <a:schemeClr val="accent4"/>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1306" y="-40546"/>
            <a:ext cx="5240693" cy="6919218"/>
          </a:xfrm>
          <a:prstGeom prst="rect">
            <a:avLst/>
          </a:prstGeom>
        </p:spPr>
      </p:pic>
    </p:spTree>
    <p:extLst>
      <p:ext uri="{BB962C8B-B14F-4D97-AF65-F5344CB8AC3E}">
        <p14:creationId xmlns:p14="http://schemas.microsoft.com/office/powerpoint/2010/main" val="146854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26510" y="1122363"/>
            <a:ext cx="9144000" cy="2387600"/>
          </a:xfrm>
        </p:spPr>
        <p:txBody>
          <a:bodyPr>
            <a:normAutofit/>
          </a:bodyPr>
          <a:lstStyle/>
          <a:p>
            <a:pPr algn="l"/>
            <a:r>
              <a:rPr lang="en-US" dirty="0" smtClean="0">
                <a:solidFill>
                  <a:schemeClr val="accent4"/>
                </a:solidFill>
                <a:latin typeface="Trajan Pro" panose="02020502050506020301" pitchFamily="18" charset="0"/>
              </a:rPr>
              <a:t>Apologetics…</a:t>
            </a:r>
            <a:br>
              <a:rPr lang="en-US" dirty="0" smtClean="0">
                <a:solidFill>
                  <a:schemeClr val="accent4"/>
                </a:solidFill>
                <a:latin typeface="Trajan Pro" panose="02020502050506020301" pitchFamily="18" charset="0"/>
              </a:rPr>
            </a:br>
            <a:r>
              <a:rPr lang="en-US" sz="3600" dirty="0">
                <a:solidFill>
                  <a:schemeClr val="accent4"/>
                </a:solidFill>
                <a:latin typeface="Trajan Pro" panose="02020502050506020301" pitchFamily="18" charset="0"/>
              </a:rPr>
              <a:t>Defending the </a:t>
            </a:r>
            <a:r>
              <a:rPr lang="en-US" sz="3600" dirty="0" smtClean="0">
                <a:solidFill>
                  <a:schemeClr val="accent4"/>
                </a:solidFill>
                <a:latin typeface="Trajan Pro" panose="02020502050506020301" pitchFamily="18" charset="0"/>
              </a:rPr>
              <a:t>Faith</a:t>
            </a:r>
            <a:endParaRPr lang="en-US" dirty="0">
              <a:solidFill>
                <a:schemeClr val="accent4"/>
              </a:solidFill>
              <a:latin typeface="Trajan Pro" panose="02020502050506020301" pitchFamily="18" charset="0"/>
            </a:endParaRPr>
          </a:p>
        </p:txBody>
      </p:sp>
      <p:sp>
        <p:nvSpPr>
          <p:cNvPr id="3" name="Subtitle 2"/>
          <p:cNvSpPr>
            <a:spLocks noGrp="1"/>
          </p:cNvSpPr>
          <p:nvPr>
            <p:ph type="subTitle" idx="1"/>
          </p:nvPr>
        </p:nvSpPr>
        <p:spPr>
          <a:xfrm>
            <a:off x="2026510" y="3602038"/>
            <a:ext cx="9144000" cy="1655762"/>
          </a:xfrm>
        </p:spPr>
        <p:txBody>
          <a:bodyPr/>
          <a:lstStyle/>
          <a:p>
            <a:pPr algn="l"/>
            <a:r>
              <a:rPr lang="en-US" dirty="0" smtClean="0">
                <a:latin typeface="Trajan Pro" panose="02020502050506020301" pitchFamily="18" charset="0"/>
              </a:rPr>
              <a:t>Scripture in Support of Our Catholic Beliefs</a:t>
            </a:r>
            <a:endParaRPr lang="en-US" dirty="0">
              <a:latin typeface="Trajan Pro" panose="02020502050506020301" pitchFamily="18" charset="0"/>
            </a:endParaRPr>
          </a:p>
        </p:txBody>
      </p:sp>
    </p:spTree>
    <p:extLst>
      <p:ext uri="{BB962C8B-B14F-4D97-AF65-F5344CB8AC3E}">
        <p14:creationId xmlns:p14="http://schemas.microsoft.com/office/powerpoint/2010/main" val="4149715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Apologetics Review</a:t>
            </a:r>
            <a:endParaRPr lang="en-US" b="1" dirty="0">
              <a:solidFill>
                <a:schemeClr val="accent4"/>
              </a:solidFill>
              <a:latin typeface="Trajan Pro" panose="02020502050506020301" pitchFamily="18" charset="0"/>
            </a:endParaRPr>
          </a:p>
        </p:txBody>
      </p:sp>
      <p:sp>
        <p:nvSpPr>
          <p:cNvPr id="5" name="TextBox 4"/>
          <p:cNvSpPr txBox="1"/>
          <p:nvPr/>
        </p:nvSpPr>
        <p:spPr>
          <a:xfrm>
            <a:off x="2759675" y="1935892"/>
            <a:ext cx="7965989" cy="3539430"/>
          </a:xfrm>
          <a:prstGeom prst="rect">
            <a:avLst/>
          </a:prstGeom>
          <a:noFill/>
        </p:spPr>
        <p:txBody>
          <a:bodyPr wrap="square" rtlCol="0">
            <a:spAutoFit/>
          </a:bodyPr>
          <a:lstStyle>
            <a:defPPr>
              <a:defRPr lang="en-US"/>
            </a:defPPr>
            <a:lvl1pPr>
              <a:defRPr sz="3200" i="1">
                <a:latin typeface="Trebuchet MS" panose="020B0603020202020204" pitchFamily="34" charset="0"/>
              </a:defRPr>
            </a:lvl1pPr>
          </a:lstStyle>
          <a:p>
            <a:r>
              <a:rPr lang="en-US" dirty="0"/>
              <a:t>…but do it with </a:t>
            </a:r>
            <a:r>
              <a:rPr lang="en-US" dirty="0">
                <a:solidFill>
                  <a:schemeClr val="accent4"/>
                </a:solidFill>
              </a:rPr>
              <a:t>gentleness and reverence</a:t>
            </a:r>
            <a:r>
              <a:rPr lang="en-US" dirty="0"/>
              <a:t>, keeping your conscience clear, so that, when you are maligned, those who defame your good conduct in Christ may themselves be put to shame.</a:t>
            </a:r>
          </a:p>
          <a:p>
            <a:endParaRPr lang="en-US" dirty="0"/>
          </a:p>
          <a:p>
            <a:r>
              <a:rPr lang="en-US" sz="2400" b="1" dirty="0"/>
              <a:t>1 Peter 3:16 </a:t>
            </a:r>
          </a:p>
        </p:txBody>
      </p:sp>
    </p:spTree>
    <p:extLst>
      <p:ext uri="{BB962C8B-B14F-4D97-AF65-F5344CB8AC3E}">
        <p14:creationId xmlns:p14="http://schemas.microsoft.com/office/powerpoint/2010/main" val="37907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How Many Churches?</a:t>
            </a:r>
            <a:endParaRPr lang="en-US" b="1" dirty="0">
              <a:solidFill>
                <a:schemeClr val="accent4"/>
              </a:solidFill>
              <a:latin typeface="Trajan Pro" panose="02020502050506020301"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399" y="4092186"/>
            <a:ext cx="4419599" cy="2765813"/>
          </a:xfrm>
          <a:prstGeom prst="rect">
            <a:avLst/>
          </a:prstGeom>
        </p:spPr>
      </p:pic>
      <p:sp>
        <p:nvSpPr>
          <p:cNvPr id="5" name="TextBox 4"/>
          <p:cNvSpPr txBox="1"/>
          <p:nvPr/>
        </p:nvSpPr>
        <p:spPr>
          <a:xfrm>
            <a:off x="2759674" y="1468246"/>
            <a:ext cx="8866269" cy="3046988"/>
          </a:xfrm>
          <a:prstGeom prst="rect">
            <a:avLst/>
          </a:prstGeom>
          <a:noFill/>
        </p:spPr>
        <p:txBody>
          <a:bodyPr wrap="square" rtlCol="0">
            <a:spAutoFit/>
          </a:bodyPr>
          <a:lstStyle/>
          <a:p>
            <a:r>
              <a:rPr lang="en-US" sz="3200" dirty="0"/>
              <a:t>In 1954, the Reverend Sun </a:t>
            </a:r>
            <a:r>
              <a:rPr lang="en-US" sz="3200" dirty="0" err="1"/>
              <a:t>Myung</a:t>
            </a:r>
            <a:r>
              <a:rPr lang="en-US" sz="3200" dirty="0"/>
              <a:t> Moon founded the </a:t>
            </a:r>
            <a:r>
              <a:rPr lang="en-US" sz="3200" b="1" dirty="0">
                <a:solidFill>
                  <a:schemeClr val="accent4"/>
                </a:solidFill>
              </a:rPr>
              <a:t>Unification Church in South Korea</a:t>
            </a:r>
            <a:r>
              <a:rPr lang="en-US" sz="3200" dirty="0"/>
              <a:t>, as the sole authority on matters of faith and morals, in order to unify all of mankind to one faith in the world. Moon gathered many disciples and his congregation grew steadily under his leadership.</a:t>
            </a:r>
            <a:endParaRPr lang="en-US" sz="3200" i="1" dirty="0">
              <a:solidFill>
                <a:schemeClr val="accent4"/>
              </a:solidFill>
              <a:latin typeface="Trebuchet MS" panose="020B0603020202020204" pitchFamily="34" charset="0"/>
            </a:endParaRPr>
          </a:p>
        </p:txBody>
      </p:sp>
    </p:spTree>
    <p:extLst>
      <p:ext uri="{BB962C8B-B14F-4D97-AF65-F5344CB8AC3E}">
        <p14:creationId xmlns:p14="http://schemas.microsoft.com/office/powerpoint/2010/main" val="613817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How Many Churches?</a:t>
            </a:r>
            <a:endParaRPr lang="en-US" b="1" dirty="0">
              <a:solidFill>
                <a:schemeClr val="accent4"/>
              </a:solidFill>
              <a:latin typeface="Trajan Pro" panose="02020502050506020301"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9339" y="3409928"/>
            <a:ext cx="5216117" cy="3445588"/>
          </a:xfrm>
          <a:prstGeom prst="rect">
            <a:avLst/>
          </a:prstGeom>
        </p:spPr>
      </p:pic>
      <p:sp>
        <p:nvSpPr>
          <p:cNvPr id="5" name="TextBox 4"/>
          <p:cNvSpPr txBox="1"/>
          <p:nvPr/>
        </p:nvSpPr>
        <p:spPr>
          <a:xfrm>
            <a:off x="2759674" y="1458915"/>
            <a:ext cx="8866269" cy="4524315"/>
          </a:xfrm>
          <a:prstGeom prst="rect">
            <a:avLst/>
          </a:prstGeom>
          <a:noFill/>
        </p:spPr>
        <p:txBody>
          <a:bodyPr wrap="square" rtlCol="0">
            <a:spAutoFit/>
          </a:bodyPr>
          <a:lstStyle/>
          <a:p>
            <a:r>
              <a:rPr lang="en-US" sz="3200" dirty="0"/>
              <a:t>As he grew older and it was difficult for him to continue with the same vigor he turned leadership of the church over to his daughter In </a:t>
            </a:r>
            <a:r>
              <a:rPr lang="en-US" sz="3200" dirty="0" err="1"/>
              <a:t>Jin</a:t>
            </a:r>
            <a:r>
              <a:rPr lang="en-US" sz="3200" dirty="0"/>
              <a:t> Moon who radically changed the teachings and doctrines of the church and greatly reduced its membership to a current skeleton of its former self</a:t>
            </a:r>
            <a:r>
              <a:rPr lang="en-US" sz="3200" dirty="0" smtClean="0"/>
              <a:t>.</a:t>
            </a:r>
          </a:p>
          <a:p>
            <a:endParaRPr lang="en-US" sz="3200" dirty="0"/>
          </a:p>
          <a:p>
            <a:endParaRPr lang="en-US" sz="3200" dirty="0" smtClean="0"/>
          </a:p>
          <a:p>
            <a:r>
              <a:rPr lang="en-US" sz="3200" b="1" i="1" dirty="0" smtClean="0">
                <a:solidFill>
                  <a:srgbClr val="FF0000"/>
                </a:solidFill>
              </a:rPr>
              <a:t>61 years</a:t>
            </a:r>
            <a:endParaRPr lang="en-US" sz="3200" b="1" i="1" dirty="0">
              <a:solidFill>
                <a:srgbClr val="FF0000"/>
              </a:solidFill>
            </a:endParaRPr>
          </a:p>
        </p:txBody>
      </p:sp>
    </p:spTree>
    <p:extLst>
      <p:ext uri="{BB962C8B-B14F-4D97-AF65-F5344CB8AC3E}">
        <p14:creationId xmlns:p14="http://schemas.microsoft.com/office/powerpoint/2010/main" val="120553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759674" y="479898"/>
            <a:ext cx="9432325" cy="459216"/>
          </a:xfrm>
          <a:gradFill>
            <a:gsLst>
              <a:gs pos="16000">
                <a:schemeClr val="bg1"/>
              </a:gs>
              <a:gs pos="100000">
                <a:srgbClr val="672F09"/>
              </a:gs>
            </a:gsLst>
            <a:lin ang="0" scaled="0"/>
          </a:gradFill>
        </p:spPr>
        <p:txBody>
          <a:bodyPr/>
          <a:lstStyle/>
          <a:p>
            <a:pPr algn="l"/>
            <a:r>
              <a:rPr lang="en-US" b="1" dirty="0" smtClean="0">
                <a:solidFill>
                  <a:schemeClr val="accent4"/>
                </a:solidFill>
                <a:latin typeface="Trajan Pro" panose="02020502050506020301" pitchFamily="18" charset="0"/>
              </a:rPr>
              <a:t>How Many Churches?</a:t>
            </a:r>
            <a:endParaRPr lang="en-US" b="1" dirty="0">
              <a:solidFill>
                <a:schemeClr val="accent4"/>
              </a:solidFill>
              <a:latin typeface="Trajan Pro" panose="02020502050506020301"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2897" y="3676261"/>
            <a:ext cx="4779101" cy="3181739"/>
          </a:xfrm>
          <a:prstGeom prst="rect">
            <a:avLst/>
          </a:prstGeom>
        </p:spPr>
      </p:pic>
      <p:sp>
        <p:nvSpPr>
          <p:cNvPr id="5" name="TextBox 4"/>
          <p:cNvSpPr txBox="1"/>
          <p:nvPr/>
        </p:nvSpPr>
        <p:spPr>
          <a:xfrm>
            <a:off x="2759674" y="939114"/>
            <a:ext cx="9192841" cy="5632311"/>
          </a:xfrm>
          <a:prstGeom prst="rect">
            <a:avLst/>
          </a:prstGeom>
          <a:noFill/>
        </p:spPr>
        <p:txBody>
          <a:bodyPr wrap="square" rtlCol="0">
            <a:spAutoFit/>
          </a:bodyPr>
          <a:lstStyle/>
          <a:p>
            <a:r>
              <a:rPr lang="en-US" sz="3000" dirty="0"/>
              <a:t>In </a:t>
            </a:r>
            <a:r>
              <a:rPr lang="en-US" sz="3000" dirty="0" smtClean="0"/>
              <a:t>1933</a:t>
            </a:r>
            <a:r>
              <a:rPr lang="en-US" sz="3000" dirty="0"/>
              <a:t>, Herbert W. Armstrong founded the Radio Church of God in Oregon, renaming it the </a:t>
            </a:r>
            <a:r>
              <a:rPr lang="en-US" sz="3000" b="1" dirty="0">
                <a:solidFill>
                  <a:schemeClr val="accent4"/>
                </a:solidFill>
              </a:rPr>
              <a:t>Worldwide Church of God</a:t>
            </a:r>
            <a:r>
              <a:rPr lang="en-US" sz="3000" dirty="0"/>
              <a:t> in 1968.  He preached a combination of New Covenant and Old Covenant laws and espoused strict adherence to Sabbath traditions </a:t>
            </a:r>
            <a:endParaRPr lang="en-US" sz="3000" dirty="0" smtClean="0"/>
          </a:p>
          <a:p>
            <a:r>
              <a:rPr lang="en-US" sz="3000" dirty="0" smtClean="0"/>
              <a:t>and </a:t>
            </a:r>
            <a:r>
              <a:rPr lang="en-US" sz="3000" dirty="0"/>
              <a:t>dietary law.  Upon his death in </a:t>
            </a:r>
            <a:endParaRPr lang="en-US" sz="3000" dirty="0" smtClean="0"/>
          </a:p>
          <a:p>
            <a:r>
              <a:rPr lang="en-US" sz="3000" dirty="0" smtClean="0"/>
              <a:t>1986</a:t>
            </a:r>
            <a:r>
              <a:rPr lang="en-US" sz="3000" dirty="0"/>
              <a:t>, the church continued under </a:t>
            </a:r>
            <a:endParaRPr lang="en-US" sz="3000" dirty="0" smtClean="0"/>
          </a:p>
          <a:p>
            <a:r>
              <a:rPr lang="en-US" sz="3000" dirty="0" smtClean="0"/>
              <a:t>the </a:t>
            </a:r>
            <a:r>
              <a:rPr lang="en-US" sz="3000" dirty="0"/>
              <a:t>leadership </a:t>
            </a:r>
            <a:r>
              <a:rPr lang="en-US" sz="3000" dirty="0" smtClean="0"/>
              <a:t>of </a:t>
            </a:r>
            <a:r>
              <a:rPr lang="en-US" sz="3000" dirty="0"/>
              <a:t>a council of </a:t>
            </a:r>
            <a:endParaRPr lang="en-US" sz="3000" dirty="0" smtClean="0"/>
          </a:p>
          <a:p>
            <a:r>
              <a:rPr lang="en-US" sz="3000" dirty="0" smtClean="0"/>
              <a:t>elders </a:t>
            </a:r>
            <a:r>
              <a:rPr lang="en-US" sz="3000" dirty="0"/>
              <a:t>but </a:t>
            </a:r>
            <a:r>
              <a:rPr lang="en-US" sz="3000" dirty="0" smtClean="0"/>
              <a:t>has diminished </a:t>
            </a:r>
            <a:r>
              <a:rPr lang="en-US" sz="3000" dirty="0"/>
              <a:t>in </a:t>
            </a:r>
            <a:endParaRPr lang="en-US" sz="3000" dirty="0" smtClean="0"/>
          </a:p>
          <a:p>
            <a:r>
              <a:rPr lang="en-US" sz="3000" dirty="0" smtClean="0"/>
              <a:t>popularity </a:t>
            </a:r>
            <a:r>
              <a:rPr lang="en-US" sz="3000" dirty="0"/>
              <a:t>ever since</a:t>
            </a:r>
            <a:r>
              <a:rPr lang="en-US" sz="3000" dirty="0" smtClean="0"/>
              <a:t>.</a:t>
            </a:r>
          </a:p>
          <a:p>
            <a:endParaRPr lang="en-US" sz="3000" dirty="0"/>
          </a:p>
          <a:p>
            <a:r>
              <a:rPr lang="en-US" sz="3000" b="1" dirty="0" smtClean="0">
                <a:solidFill>
                  <a:srgbClr val="FF0000"/>
                </a:solidFill>
              </a:rPr>
              <a:t>82 Years</a:t>
            </a:r>
            <a:endParaRPr lang="en-US" sz="3000" b="1" dirty="0">
              <a:solidFill>
                <a:srgbClr val="FF0000"/>
              </a:solidFill>
            </a:endParaRPr>
          </a:p>
        </p:txBody>
      </p:sp>
    </p:spTree>
    <p:extLst>
      <p:ext uri="{BB962C8B-B14F-4D97-AF65-F5344CB8AC3E}">
        <p14:creationId xmlns:p14="http://schemas.microsoft.com/office/powerpoint/2010/main" val="43819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MMCC">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MMCC" id="{BC054ACB-27E4-417A-90A2-433335362207}" vid="{B098D89E-F80B-47F8-AEFD-7C5FD59A4B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SMMCC</Template>
  <TotalTime>6999</TotalTime>
  <Words>3370</Words>
  <Application>Microsoft Office PowerPoint</Application>
  <PresentationFormat>Widescreen</PresentationFormat>
  <Paragraphs>485</Paragraphs>
  <Slides>59</Slides>
  <Notes>58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Calibri</vt:lpstr>
      <vt:lpstr>Trajan Pro</vt:lpstr>
      <vt:lpstr>Calibri Light</vt:lpstr>
      <vt:lpstr>Arial</vt:lpstr>
      <vt:lpstr>Trebuchet MS</vt:lpstr>
      <vt:lpstr>SMMCC</vt:lpstr>
      <vt:lpstr>Apologetics… Defending the Faith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Apologetics… Defending the Faith</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Apologetics… Defending the Faith</dc:title>
  <dc:creator>Michael Hager</dc:creator>
  <cp:lastModifiedBy>Michael Hager</cp:lastModifiedBy>
  <cp:revision>260</cp:revision>
  <dcterms:created xsi:type="dcterms:W3CDTF">2014-12-10T13:49:58Z</dcterms:created>
  <dcterms:modified xsi:type="dcterms:W3CDTF">2015-05-20T21:06:48Z</dcterms:modified>
</cp:coreProperties>
</file>